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3" r:id="rId25"/>
    <p:sldId id="285" r:id="rId26"/>
    <p:sldId id="286" r:id="rId27"/>
    <p:sldId id="287" r:id="rId28"/>
    <p:sldId id="290" r:id="rId29"/>
    <p:sldId id="289" r:id="rId30"/>
    <p:sldId id="288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0PbNjsYvrErN0jB0a1rFg==" hashData="/TTh2htTNTtroLsS65vAtmEOyoSPL1SY4buWVSb9Xnub6iro7Qgk1dZgPuIrOxODZju2P/DfZ37D4jEGoZeFr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8ECDDD"/>
    <a:srgbClr val="5F7D95"/>
    <a:srgbClr val="2E75B6"/>
    <a:srgbClr val="A9D18E"/>
    <a:srgbClr val="DEEBF7"/>
    <a:srgbClr val="2D71B0"/>
    <a:srgbClr val="336491"/>
    <a:srgbClr val="66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24460" autoAdjust="0"/>
  </p:normalViewPr>
  <p:slideViewPr>
    <p:cSldViewPr snapToGrid="0">
      <p:cViewPr varScale="1">
        <p:scale>
          <a:sx n="112" d="100"/>
          <a:sy n="112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2FE8-0ABE-85C3-50FD-CB161495F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17964-10DA-D025-4C76-129EF0F08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F58B0-A26C-9040-FBFB-EF059362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9E6E-3E19-F789-2949-809CBDBA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B8B07-79CE-56EB-318E-97BF7EA3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4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5F75-4543-9D92-9187-853272B0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E2118-9C12-CDA4-A42A-EECE01019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0FD4-0ED8-D507-3BE7-60846BC7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DAABA-9CC9-EB88-84A8-1D5FD910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90CD0-7C36-A983-6714-ED544E87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8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ABE9-87B0-A401-B3BC-277094D8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8A063-80CA-8EE9-87C2-2948FC0C9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A3107-BB0F-6CC9-4B37-B9D132EFD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7ABCF-5450-FF05-0510-D0DEAF3F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17D8-C44D-21B4-A939-02FE3409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4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8D11-559B-1889-D729-ED129B6F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300F-43E3-C2E7-A837-7E97A6FE3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7EB47-CC69-1CE7-2827-4E2AF25F1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C3F8A-23F5-3499-AA8E-8AFF5269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C8E87-76BB-794F-1D27-172B6E30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347E9-6026-EAA1-2497-C406F63C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5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B862-C8B8-08EE-A1B9-37A03D05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3A445-5804-59C2-6034-CA133667B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1C898-92D2-7588-9BDE-803E364A5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AB2822-6D49-38D5-09AF-713A0D7C3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7098B-65BF-17BC-B4CD-802780DA5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66F913-33BD-9E52-7069-D0291C9D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4A41F3-14F2-BBBA-A393-265505D9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EF7F9-A297-3AAB-6E3D-2370E647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2AE7F-3837-DF01-B4B0-1AC8E0E8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5D95C-B39B-9A3E-A637-AA638CD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647C7-4406-0435-E69E-6DC7ADE4D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497B5-A1C0-1330-EEA2-91E5AF4B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4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07889-F2E6-88BF-F40E-3B9C2AC0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08487-BB8A-B690-C5BC-18707A577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A41B7-59BC-BFBE-F202-D1C0672D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9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8151-F5B4-D688-F14E-A21167FA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8599A-1783-FBD7-84A0-098A0EDEB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51FD4-C669-A3A6-80AD-4460B2E6E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9D859-7FBF-BFFD-07CD-004F6F128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F14A3-B095-8DB4-2C28-BB14FBE3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6BA10-2968-DE87-043D-6BF62472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4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3FB57-EBC2-A87D-B38C-D41F1626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3B17B6-33AE-31B5-2E68-ABCA5BC36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C5A7-85F0-4542-332A-A58FB1D34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E1DCA-6F25-2E4D-7607-110BB91C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889D2-0721-43B0-743A-BAC528FCD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29057-83F7-031D-075F-FCAE432D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9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EEE0-4BA6-BA79-BDE4-B83B0CF4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AA753-C3A0-2366-EADB-AE71682B1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5E99C-D112-0915-292D-350E5897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CA409-88C0-50A1-94EF-6EB74C4D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ECC68-4E56-49EB-0C35-9231895B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4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94001-63CF-9013-7886-0159773CC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DE226-AC3E-AE27-AF1B-D99DCE7E1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7C17E-2BAD-E9EB-0049-ADDCE8B90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83719-556F-F839-FA2D-66853D8B9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29FC0-A4E5-8519-E817-2616C05F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9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62C00-A5CD-29C2-E3C2-091F538C6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5B441-623D-390F-37F9-C7C82F43A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17835-4CAA-D0C0-30DD-55D1DDFB8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BCBC7-E51A-479A-A630-3CF3081F1769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F634B-C754-642F-C2D5-872D0A00F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8A348-7EAF-A20A-D5F2-E18493B46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86929-72F8-4EA8-90BA-640292303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9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47.svg"/><Relationship Id="rId4" Type="http://schemas.openxmlformats.org/officeDocument/2006/relationships/image" Target="../media/image28.sv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9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8.svg"/><Relationship Id="rId3" Type="http://schemas.openxmlformats.org/officeDocument/2006/relationships/image" Target="../media/image40.svg"/><Relationship Id="rId7" Type="http://schemas.openxmlformats.org/officeDocument/2006/relationships/image" Target="../media/image53.jpg"/><Relationship Id="rId12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svg"/><Relationship Id="rId5" Type="http://schemas.openxmlformats.org/officeDocument/2006/relationships/image" Target="../media/image38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37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36.sv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21.png"/><Relationship Id="rId10" Type="http://schemas.openxmlformats.org/officeDocument/2006/relationships/image" Target="../media/image66.sv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30.svg"/><Relationship Id="rId7" Type="http://schemas.openxmlformats.org/officeDocument/2006/relationships/image" Target="../media/image6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6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32.svg"/><Relationship Id="rId7" Type="http://schemas.openxmlformats.org/officeDocument/2006/relationships/image" Target="../media/image6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46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35.png"/><Relationship Id="rId7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75.svg"/><Relationship Id="rId4" Type="http://schemas.openxmlformats.org/officeDocument/2006/relationships/image" Target="../media/image36.sv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1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0.jpg"/><Relationship Id="rId2" Type="http://schemas.openxmlformats.org/officeDocument/2006/relationships/image" Target="../media/image81.jpg"/><Relationship Id="rId16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89.jpg"/><Relationship Id="rId5" Type="http://schemas.openxmlformats.org/officeDocument/2006/relationships/image" Target="../media/image84.jpg"/><Relationship Id="rId15" Type="http://schemas.openxmlformats.org/officeDocument/2006/relationships/image" Target="../media/image93.jpg"/><Relationship Id="rId10" Type="http://schemas.openxmlformats.org/officeDocument/2006/relationships/image" Target="../media/image88.png"/><Relationship Id="rId4" Type="http://schemas.openxmlformats.org/officeDocument/2006/relationships/image" Target="../media/image83.jpg"/><Relationship Id="rId9" Type="http://schemas.openxmlformats.org/officeDocument/2006/relationships/image" Target="../media/image22.png"/><Relationship Id="rId14" Type="http://schemas.openxmlformats.org/officeDocument/2006/relationships/image" Target="../media/image9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9.pn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8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96.png"/><Relationship Id="rId4" Type="http://schemas.openxmlformats.org/officeDocument/2006/relationships/image" Target="../media/image83.jpg"/><Relationship Id="rId9" Type="http://schemas.openxmlformats.org/officeDocument/2006/relationships/image" Target="../media/image95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0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99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102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1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0.pn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0.pn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4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3.jpg"/><Relationship Id="rId5" Type="http://schemas.openxmlformats.org/officeDocument/2006/relationships/image" Target="../media/image84.jpg"/><Relationship Id="rId10" Type="http://schemas.openxmlformats.org/officeDocument/2006/relationships/image" Target="../media/image97.png"/><Relationship Id="rId4" Type="http://schemas.openxmlformats.org/officeDocument/2006/relationships/image" Target="../media/image83.jpg"/><Relationship Id="rId9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97.png"/><Relationship Id="rId7" Type="http://schemas.openxmlformats.org/officeDocument/2006/relationships/image" Target="../media/image82.jpg"/><Relationship Id="rId12" Type="http://schemas.openxmlformats.org/officeDocument/2006/relationships/image" Target="../media/image87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g"/><Relationship Id="rId11" Type="http://schemas.openxmlformats.org/officeDocument/2006/relationships/image" Target="../media/image86.jpg"/><Relationship Id="rId5" Type="http://schemas.openxmlformats.org/officeDocument/2006/relationships/image" Target="../media/image101.png"/><Relationship Id="rId10" Type="http://schemas.openxmlformats.org/officeDocument/2006/relationships/image" Target="../media/image85.jpg"/><Relationship Id="rId4" Type="http://schemas.openxmlformats.org/officeDocument/2006/relationships/image" Target="../media/image100.png"/><Relationship Id="rId9" Type="http://schemas.openxmlformats.org/officeDocument/2006/relationships/image" Target="../media/image8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100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105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7.png"/><Relationship Id="rId5" Type="http://schemas.openxmlformats.org/officeDocument/2006/relationships/image" Target="../media/image84.jpg"/><Relationship Id="rId10" Type="http://schemas.openxmlformats.org/officeDocument/2006/relationships/image" Target="../media/image100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106.jpg"/><Relationship Id="rId5" Type="http://schemas.openxmlformats.org/officeDocument/2006/relationships/image" Target="../media/image84.jpg"/><Relationship Id="rId10" Type="http://schemas.openxmlformats.org/officeDocument/2006/relationships/image" Target="../media/image105.png"/><Relationship Id="rId4" Type="http://schemas.openxmlformats.org/officeDocument/2006/relationships/image" Target="../media/image83.jpg"/><Relationship Id="rId9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98.png"/><Relationship Id="rId7" Type="http://schemas.openxmlformats.org/officeDocument/2006/relationships/image" Target="../media/image83.jpg"/><Relationship Id="rId12" Type="http://schemas.openxmlformats.org/officeDocument/2006/relationships/image" Target="../media/image107.jp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11" Type="http://schemas.openxmlformats.org/officeDocument/2006/relationships/image" Target="../media/image87.jpg"/><Relationship Id="rId5" Type="http://schemas.openxmlformats.org/officeDocument/2006/relationships/image" Target="../media/image81.jpg"/><Relationship Id="rId10" Type="http://schemas.openxmlformats.org/officeDocument/2006/relationships/image" Target="../media/image86.jpg"/><Relationship Id="rId4" Type="http://schemas.openxmlformats.org/officeDocument/2006/relationships/image" Target="../media/image105.png"/><Relationship Id="rId9" Type="http://schemas.openxmlformats.org/officeDocument/2006/relationships/image" Target="../media/image8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0.jpg"/><Relationship Id="rId7" Type="http://schemas.openxmlformats.org/officeDocument/2006/relationships/image" Target="../media/image94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g"/><Relationship Id="rId11" Type="http://schemas.openxmlformats.org/officeDocument/2006/relationships/image" Target="../media/image105.png"/><Relationship Id="rId5" Type="http://schemas.openxmlformats.org/officeDocument/2006/relationships/image" Target="../media/image92.jpg"/><Relationship Id="rId10" Type="http://schemas.openxmlformats.org/officeDocument/2006/relationships/image" Target="../media/image97.png"/><Relationship Id="rId4" Type="http://schemas.openxmlformats.org/officeDocument/2006/relationships/image" Target="../media/image91.jpg"/><Relationship Id="rId9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12" Type="http://schemas.openxmlformats.org/officeDocument/2006/relationships/image" Target="../media/image10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08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0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1.jp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13" Type="http://schemas.openxmlformats.org/officeDocument/2006/relationships/image" Target="../media/image113.jpg"/><Relationship Id="rId3" Type="http://schemas.openxmlformats.org/officeDocument/2006/relationships/image" Target="../media/image100.png"/><Relationship Id="rId7" Type="http://schemas.openxmlformats.org/officeDocument/2006/relationships/image" Target="../media/image91.jpg"/><Relationship Id="rId12" Type="http://schemas.openxmlformats.org/officeDocument/2006/relationships/image" Target="../media/image10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11" Type="http://schemas.openxmlformats.org/officeDocument/2006/relationships/image" Target="../media/image112.png"/><Relationship Id="rId5" Type="http://schemas.openxmlformats.org/officeDocument/2006/relationships/image" Target="../media/image89.jpg"/><Relationship Id="rId10" Type="http://schemas.openxmlformats.org/officeDocument/2006/relationships/image" Target="../media/image94.jpg"/><Relationship Id="rId4" Type="http://schemas.openxmlformats.org/officeDocument/2006/relationships/image" Target="../media/image97.png"/><Relationship Id="rId9" Type="http://schemas.openxmlformats.org/officeDocument/2006/relationships/image" Target="../media/image93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100.png"/><Relationship Id="rId7" Type="http://schemas.openxmlformats.org/officeDocument/2006/relationships/image" Target="../media/image90.jpg"/><Relationship Id="rId12" Type="http://schemas.openxmlformats.org/officeDocument/2006/relationships/image" Target="../media/image11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11" Type="http://schemas.openxmlformats.org/officeDocument/2006/relationships/image" Target="../media/image94.jpg"/><Relationship Id="rId5" Type="http://schemas.openxmlformats.org/officeDocument/2006/relationships/image" Target="../media/image105.png"/><Relationship Id="rId10" Type="http://schemas.openxmlformats.org/officeDocument/2006/relationships/image" Target="../media/image93.jpg"/><Relationship Id="rId4" Type="http://schemas.openxmlformats.org/officeDocument/2006/relationships/image" Target="../media/image97.png"/><Relationship Id="rId9" Type="http://schemas.openxmlformats.org/officeDocument/2006/relationships/image" Target="../media/image92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97.png"/><Relationship Id="rId7" Type="http://schemas.openxmlformats.org/officeDocument/2006/relationships/image" Target="../media/image92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g"/><Relationship Id="rId11" Type="http://schemas.openxmlformats.org/officeDocument/2006/relationships/image" Target="../media/image114.png"/><Relationship Id="rId5" Type="http://schemas.openxmlformats.org/officeDocument/2006/relationships/image" Target="../media/image90.jpg"/><Relationship Id="rId10" Type="http://schemas.openxmlformats.org/officeDocument/2006/relationships/image" Target="../media/image115.jpg"/><Relationship Id="rId4" Type="http://schemas.openxmlformats.org/officeDocument/2006/relationships/image" Target="../media/image89.jpg"/><Relationship Id="rId9" Type="http://schemas.openxmlformats.org/officeDocument/2006/relationships/image" Target="../media/image9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00.png"/><Relationship Id="rId7" Type="http://schemas.openxmlformats.org/officeDocument/2006/relationships/image" Target="../media/image11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05.png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g"/><Relationship Id="rId5" Type="http://schemas.openxmlformats.org/officeDocument/2006/relationships/image" Target="../media/image120.jpg"/><Relationship Id="rId4" Type="http://schemas.openxmlformats.org/officeDocument/2006/relationships/image" Target="../media/image11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23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g"/><Relationship Id="rId5" Type="http://schemas.openxmlformats.org/officeDocument/2006/relationships/image" Target="../media/image105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22.png"/><Relationship Id="rId7" Type="http://schemas.openxmlformats.org/officeDocument/2006/relationships/image" Target="../media/image1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svg"/><Relationship Id="rId5" Type="http://schemas.openxmlformats.org/officeDocument/2006/relationships/image" Target="../media/image125.sv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A1F981DB-6FC3-6B5A-9333-CE9B2864CB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: Rounded Corners 4">
            <a:extLst>
              <a:ext uri="{FF2B5EF4-FFF2-40B4-BE49-F238E27FC236}">
                <a16:creationId xmlns:a16="http://schemas.microsoft.com/office/drawing/2014/main" id="{306B1823-FECE-B366-2357-97EA230D844A}"/>
              </a:ext>
            </a:extLst>
          </p:cNvPr>
          <p:cNvSpPr/>
          <p:nvPr/>
        </p:nvSpPr>
        <p:spPr>
          <a:xfrm rot="19497276">
            <a:off x="11441245" y="-996"/>
            <a:ext cx="650377" cy="441625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53EE60B-E875-16EA-45E0-A54E70A86FEF}"/>
              </a:ext>
            </a:extLst>
          </p:cNvPr>
          <p:cNvSpPr/>
          <p:nvPr/>
        </p:nvSpPr>
        <p:spPr>
          <a:xfrm rot="19497276">
            <a:off x="11478188" y="2489346"/>
            <a:ext cx="650377" cy="210525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0BB5A9-49E3-A8FD-CD57-193072DFE831}"/>
              </a:ext>
            </a:extLst>
          </p:cNvPr>
          <p:cNvSpPr/>
          <p:nvPr/>
        </p:nvSpPr>
        <p:spPr>
          <a:xfrm rot="19497276">
            <a:off x="9905679" y="-82118"/>
            <a:ext cx="650377" cy="296574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9946ADD-565C-140C-CA59-923E2D307A31}"/>
              </a:ext>
            </a:extLst>
          </p:cNvPr>
          <p:cNvSpPr/>
          <p:nvPr/>
        </p:nvSpPr>
        <p:spPr>
          <a:xfrm rot="19497276">
            <a:off x="10147312" y="2340825"/>
            <a:ext cx="650377" cy="38207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5A0FCD1-F84C-2501-1A59-845DBA82FCD7}"/>
              </a:ext>
            </a:extLst>
          </p:cNvPr>
          <p:cNvSpPr/>
          <p:nvPr/>
        </p:nvSpPr>
        <p:spPr>
          <a:xfrm rot="19497276">
            <a:off x="8196280" y="-19895"/>
            <a:ext cx="650377" cy="296574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DF5F75F-F91E-502D-A6BA-E0ACB5D9290F}"/>
              </a:ext>
            </a:extLst>
          </p:cNvPr>
          <p:cNvSpPr/>
          <p:nvPr/>
        </p:nvSpPr>
        <p:spPr>
          <a:xfrm rot="19497276">
            <a:off x="7976778" y="799300"/>
            <a:ext cx="650377" cy="332252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DC58740-0674-E3CE-A166-778C3248AF3E}"/>
              </a:ext>
            </a:extLst>
          </p:cNvPr>
          <p:cNvSpPr/>
          <p:nvPr/>
        </p:nvSpPr>
        <p:spPr>
          <a:xfrm rot="19497276">
            <a:off x="9629754" y="3711262"/>
            <a:ext cx="650377" cy="210525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39D2F18-E4E5-2B90-E043-F284CE6CE1A6}"/>
              </a:ext>
            </a:extLst>
          </p:cNvPr>
          <p:cNvSpPr/>
          <p:nvPr/>
        </p:nvSpPr>
        <p:spPr>
          <a:xfrm rot="19497276">
            <a:off x="10135476" y="-428295"/>
            <a:ext cx="650377" cy="678452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2F2FC80-08C2-4AE5-AD51-517225B07445}"/>
              </a:ext>
            </a:extLst>
          </p:cNvPr>
          <p:cNvSpPr/>
          <p:nvPr/>
        </p:nvSpPr>
        <p:spPr>
          <a:xfrm rot="19497276">
            <a:off x="9001896" y="3525702"/>
            <a:ext cx="650377" cy="333606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43000D-4EFB-BC05-BBBC-E0387759D049}"/>
              </a:ext>
            </a:extLst>
          </p:cNvPr>
          <p:cNvSpPr txBox="1"/>
          <p:nvPr/>
        </p:nvSpPr>
        <p:spPr>
          <a:xfrm>
            <a:off x="273662" y="4646518"/>
            <a:ext cx="6452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>
                <a:latin typeface="Roboto" pitchFamily="2" charset="0"/>
                <a:ea typeface="Roboto" pitchFamily="2" charset="0"/>
              </a:rPr>
              <a:t>Intelligent Cloud-based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AD8D6C-C71C-2157-B5B4-0C70DF39280F}"/>
              </a:ext>
            </a:extLst>
          </p:cNvPr>
          <p:cNvSpPr txBox="1"/>
          <p:nvPr/>
        </p:nvSpPr>
        <p:spPr>
          <a:xfrm>
            <a:off x="273662" y="1640057"/>
            <a:ext cx="74518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SERVICE ROBOT</a:t>
            </a:r>
          </a:p>
        </p:txBody>
      </p:sp>
      <p:sp useBgFill="1"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5CE2E77-9FD0-D9CC-233D-295DE58203DD}"/>
              </a:ext>
            </a:extLst>
          </p:cNvPr>
          <p:cNvSpPr/>
          <p:nvPr/>
        </p:nvSpPr>
        <p:spPr>
          <a:xfrm rot="19497276">
            <a:off x="6815323" y="410146"/>
            <a:ext cx="650377" cy="7000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F948B2A-78EF-2484-DB83-3C371390F44E}"/>
              </a:ext>
            </a:extLst>
          </p:cNvPr>
          <p:cNvSpPr/>
          <p:nvPr/>
        </p:nvSpPr>
        <p:spPr>
          <a:xfrm rot="19497276">
            <a:off x="7780378" y="3075975"/>
            <a:ext cx="650377" cy="7000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F80E2FB-B81C-D82F-C74A-AE9088175260}"/>
              </a:ext>
            </a:extLst>
          </p:cNvPr>
          <p:cNvSpPr/>
          <p:nvPr/>
        </p:nvSpPr>
        <p:spPr>
          <a:xfrm rot="19497276">
            <a:off x="10530807" y="5649565"/>
            <a:ext cx="650377" cy="80587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3270CB2-10E8-D7C5-F284-3F949961E292}"/>
              </a:ext>
            </a:extLst>
          </p:cNvPr>
          <p:cNvSpPr/>
          <p:nvPr/>
        </p:nvSpPr>
        <p:spPr>
          <a:xfrm rot="19497276">
            <a:off x="6508961" y="-34121"/>
            <a:ext cx="650377" cy="339331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369403F-55FF-53B5-7F77-EFF3B67C52FF}"/>
              </a:ext>
            </a:extLst>
          </p:cNvPr>
          <p:cNvSpPr/>
          <p:nvPr/>
        </p:nvSpPr>
        <p:spPr>
          <a:xfrm rot="19497276">
            <a:off x="7556192" y="2907819"/>
            <a:ext cx="650377" cy="292881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3EA193-1FAC-1987-6C73-64F6AECA4FF0}"/>
              </a:ext>
            </a:extLst>
          </p:cNvPr>
          <p:cNvSpPr/>
          <p:nvPr/>
        </p:nvSpPr>
        <p:spPr>
          <a:xfrm>
            <a:off x="381438" y="4456140"/>
            <a:ext cx="6124137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: Rounded Corners 60">
            <a:extLst>
              <a:ext uri="{FF2B5EF4-FFF2-40B4-BE49-F238E27FC236}">
                <a16:creationId xmlns:a16="http://schemas.microsoft.com/office/drawing/2014/main" id="{645D6E72-957A-7CB1-0A98-CC42309F7A51}"/>
              </a:ext>
            </a:extLst>
          </p:cNvPr>
          <p:cNvSpPr/>
          <p:nvPr/>
        </p:nvSpPr>
        <p:spPr>
          <a:xfrm rot="19497276">
            <a:off x="8745431" y="5550287"/>
            <a:ext cx="650377" cy="112440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2" name="Rectangle: Rounded Corners 61">
            <a:extLst>
              <a:ext uri="{FF2B5EF4-FFF2-40B4-BE49-F238E27FC236}">
                <a16:creationId xmlns:a16="http://schemas.microsoft.com/office/drawing/2014/main" id="{90E24ED9-D89F-F424-8D06-11D049292857}"/>
              </a:ext>
            </a:extLst>
          </p:cNvPr>
          <p:cNvSpPr/>
          <p:nvPr/>
        </p:nvSpPr>
        <p:spPr>
          <a:xfrm rot="16200000">
            <a:off x="2554883" y="1231171"/>
            <a:ext cx="1473602" cy="478334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C5DD00-19E5-3FDC-CAC7-9A9FDC9E7AB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38" y="272756"/>
            <a:ext cx="2253615" cy="71818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7E3B43-3EBF-93B5-AC8D-D48C88031A3B}"/>
              </a:ext>
            </a:extLst>
          </p:cNvPr>
          <p:cNvSpPr txBox="1"/>
          <p:nvPr/>
        </p:nvSpPr>
        <p:spPr>
          <a:xfrm>
            <a:off x="2532319" y="6323380"/>
            <a:ext cx="3092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Ho Chi Minh City, 2023</a:t>
            </a:r>
          </a:p>
        </p:txBody>
      </p:sp>
    </p:spTree>
    <p:extLst>
      <p:ext uri="{BB962C8B-B14F-4D97-AF65-F5344CB8AC3E}">
        <p14:creationId xmlns:p14="http://schemas.microsoft.com/office/powerpoint/2010/main" val="396873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30" grpId="0" animBg="1"/>
      <p:bldP spid="37" grpId="0" animBg="1"/>
      <p:bldP spid="38" grpId="0" animBg="1"/>
      <p:bldP spid="41" grpId="0" animBg="1"/>
      <p:bldP spid="42" grpId="0" animBg="1"/>
      <p:bldP spid="6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>
            <a:extLst>
              <a:ext uri="{FF2B5EF4-FFF2-40B4-BE49-F238E27FC236}">
                <a16:creationId xmlns:a16="http://schemas.microsoft.com/office/drawing/2014/main" id="{556D9EB7-1B02-DF92-32B6-66A1B4E175E2}"/>
              </a:ext>
            </a:extLst>
          </p:cNvPr>
          <p:cNvSpPr/>
          <p:nvPr/>
        </p:nvSpPr>
        <p:spPr>
          <a:xfrm rot="21129142">
            <a:off x="5625671" y="6116627"/>
            <a:ext cx="3648173" cy="56437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F6A853-2A57-2943-EEF5-DA30BC4313C5}"/>
              </a:ext>
            </a:extLst>
          </p:cNvPr>
          <p:cNvGrpSpPr/>
          <p:nvPr/>
        </p:nvGrpSpPr>
        <p:grpSpPr>
          <a:xfrm>
            <a:off x="2654429" y="1209957"/>
            <a:ext cx="2869316" cy="746674"/>
            <a:chOff x="7419797" y="617372"/>
            <a:chExt cx="4515852" cy="117514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098BE0-AF20-F59A-161B-302CC94A07DA}"/>
                </a:ext>
              </a:extLst>
            </p:cNvPr>
            <p:cNvGrpSpPr/>
            <p:nvPr/>
          </p:nvGrpSpPr>
          <p:grpSpPr>
            <a:xfrm>
              <a:off x="7419797" y="617372"/>
              <a:ext cx="1784216" cy="1175148"/>
              <a:chOff x="7419797" y="617372"/>
              <a:chExt cx="1784216" cy="117514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03AEFC9-C296-514B-861F-7646F3B15198}"/>
                  </a:ext>
                </a:extLst>
              </p:cNvPr>
              <p:cNvGrpSpPr/>
              <p:nvPr/>
            </p:nvGrpSpPr>
            <p:grpSpPr>
              <a:xfrm>
                <a:off x="7419797" y="617372"/>
                <a:ext cx="1784216" cy="1175148"/>
                <a:chOff x="8924747" y="825398"/>
                <a:chExt cx="1784216" cy="1175148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E8986DEF-3622-96EE-F3CC-D50700734ACE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4AC3B1-BC9D-B86A-DA56-F64E6790563F}"/>
                    </a:ext>
                  </a:extLst>
                </p:cNvPr>
                <p:cNvSpPr/>
                <p:nvPr/>
              </p:nvSpPr>
              <p:spPr>
                <a:xfrm>
                  <a:off x="9049459" y="1423132"/>
                  <a:ext cx="484355" cy="45719"/>
                </a:xfrm>
                <a:prstGeom prst="rect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8EF54ADB-145A-DDAA-720C-7C1EADC454FC}"/>
                    </a:ext>
                  </a:extLst>
                </p:cNvPr>
                <p:cNvSpPr/>
                <p:nvPr/>
              </p:nvSpPr>
              <p:spPr>
                <a:xfrm>
                  <a:off x="8924747" y="1383635"/>
                  <a:ext cx="124712" cy="124712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3" name="Graphic 12" descr="Atom with solid fill">
                <a:extLst>
                  <a:ext uri="{FF2B5EF4-FFF2-40B4-BE49-F238E27FC236}">
                    <a16:creationId xmlns:a16="http://schemas.microsoft.com/office/drawing/2014/main" id="{6AF22349-C052-4315-9B45-24F67DC922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59239" y="747746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A318EA-D200-E777-0070-9B56F3EA9BEA}"/>
                </a:ext>
              </a:extLst>
            </p:cNvPr>
            <p:cNvSpPr txBox="1"/>
            <p:nvPr/>
          </p:nvSpPr>
          <p:spPr>
            <a:xfrm>
              <a:off x="9185612" y="861163"/>
              <a:ext cx="27500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Why choose the Robotics Technology?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599762-A1FC-37EF-408D-8239C5A33EC0}"/>
              </a:ext>
            </a:extLst>
          </p:cNvPr>
          <p:cNvGrpSpPr/>
          <p:nvPr/>
        </p:nvGrpSpPr>
        <p:grpSpPr>
          <a:xfrm>
            <a:off x="2624704" y="1002630"/>
            <a:ext cx="2869535" cy="746674"/>
            <a:chOff x="7144611" y="3707158"/>
            <a:chExt cx="4516196" cy="117514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CE9D083-ECD3-FFEC-781B-079CCC8A94E4}"/>
                </a:ext>
              </a:extLst>
            </p:cNvPr>
            <p:cNvGrpSpPr/>
            <p:nvPr/>
          </p:nvGrpSpPr>
          <p:grpSpPr>
            <a:xfrm>
              <a:off x="7144611" y="3707158"/>
              <a:ext cx="1970383" cy="1175148"/>
              <a:chOff x="7648468" y="3611919"/>
              <a:chExt cx="1970383" cy="117514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0F81A5B-A9F3-216B-424E-623FBD37F4CB}"/>
                  </a:ext>
                </a:extLst>
              </p:cNvPr>
              <p:cNvGrpSpPr/>
              <p:nvPr/>
            </p:nvGrpSpPr>
            <p:grpSpPr>
              <a:xfrm>
                <a:off x="7648468" y="3611919"/>
                <a:ext cx="1970383" cy="1175148"/>
                <a:chOff x="8738580" y="825398"/>
                <a:chExt cx="1970383" cy="1175148"/>
              </a:xfrm>
              <a:solidFill>
                <a:srgbClr val="22668D"/>
              </a:solidFill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D5468CB-4416-4818-502D-CD22F46CA3C3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D5EF282-1A63-9D71-A0C7-C6D5827865EA}"/>
                    </a:ext>
                  </a:extLst>
                </p:cNvPr>
                <p:cNvSpPr/>
                <p:nvPr/>
              </p:nvSpPr>
              <p:spPr>
                <a:xfrm>
                  <a:off x="8833269" y="1423132"/>
                  <a:ext cx="700546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F6DC1DCE-D45F-2BC5-6485-23A09D7267FC}"/>
                    </a:ext>
                  </a:extLst>
                </p:cNvPr>
                <p:cNvSpPr/>
                <p:nvPr/>
              </p:nvSpPr>
              <p:spPr>
                <a:xfrm>
                  <a:off x="8738580" y="13709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Graphic 31" descr="Target with solid fill">
                <a:extLst>
                  <a:ext uri="{FF2B5EF4-FFF2-40B4-BE49-F238E27FC236}">
                    <a16:creationId xmlns:a16="http://schemas.microsoft.com/office/drawing/2014/main" id="{1B4CAB71-7EE5-940C-AEE2-3E7646FCC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574077" y="376261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35B931-3604-E4DA-04AE-8D67EBC07955}"/>
                </a:ext>
              </a:extLst>
            </p:cNvPr>
            <p:cNvSpPr txBox="1"/>
            <p:nvPr/>
          </p:nvSpPr>
          <p:spPr>
            <a:xfrm>
              <a:off x="9443523" y="3973808"/>
              <a:ext cx="22172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Full Scene Application Cases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2B0EAF-273B-6AAA-2FF3-000D825E849A}"/>
              </a:ext>
            </a:extLst>
          </p:cNvPr>
          <p:cNvGrpSpPr/>
          <p:nvPr/>
        </p:nvGrpSpPr>
        <p:grpSpPr>
          <a:xfrm>
            <a:off x="2274569" y="1309256"/>
            <a:ext cx="2959635" cy="763294"/>
            <a:chOff x="-490569" y="1591908"/>
            <a:chExt cx="4658000" cy="120130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4402BAA-A9F9-1DE5-EFB0-01F784E1B75A}"/>
                </a:ext>
              </a:extLst>
            </p:cNvPr>
            <p:cNvGrpSpPr/>
            <p:nvPr/>
          </p:nvGrpSpPr>
          <p:grpSpPr>
            <a:xfrm>
              <a:off x="2291197" y="1618064"/>
              <a:ext cx="1876234" cy="1175148"/>
              <a:chOff x="1760379" y="1622963"/>
              <a:chExt cx="1876234" cy="117514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415791C-3F9C-2435-9625-3214193F46E6}"/>
                  </a:ext>
                </a:extLst>
              </p:cNvPr>
              <p:cNvGrpSpPr/>
              <p:nvPr/>
            </p:nvGrpSpPr>
            <p:grpSpPr>
              <a:xfrm rot="10800000">
                <a:off x="1760379" y="1622963"/>
                <a:ext cx="1876234" cy="1175148"/>
                <a:chOff x="8832729" y="825398"/>
                <a:chExt cx="1876234" cy="1175148"/>
              </a:xfrm>
              <a:solidFill>
                <a:srgbClr val="C55A11"/>
              </a:solidFill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7D7D065D-156C-0629-2E32-5BF6102D22AC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1B0E54-42F4-C9D1-7B07-C0C6BE8549B9}"/>
                    </a:ext>
                  </a:extLst>
                </p:cNvPr>
                <p:cNvSpPr/>
                <p:nvPr/>
              </p:nvSpPr>
              <p:spPr>
                <a:xfrm>
                  <a:off x="8895086" y="1423133"/>
                  <a:ext cx="638729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E88A9042-18F7-261E-41FB-DAE9B85842A2}"/>
                    </a:ext>
                  </a:extLst>
                </p:cNvPr>
                <p:cNvSpPr/>
                <p:nvPr/>
              </p:nvSpPr>
              <p:spPr>
                <a:xfrm>
                  <a:off x="8832729" y="1383636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4" name="Graphic 23" descr="Lights On with solid fill">
                <a:extLst>
                  <a:ext uri="{FF2B5EF4-FFF2-40B4-BE49-F238E27FC236}">
                    <a16:creationId xmlns:a16="http://schemas.microsoft.com/office/drawing/2014/main" id="{5F8B339D-54C4-3C33-FFC6-ADE2E73F1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85042" y="17575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09474E-CC19-F6BB-3A37-B533126C0E1B}"/>
                </a:ext>
              </a:extLst>
            </p:cNvPr>
            <p:cNvSpPr txBox="1"/>
            <p:nvPr/>
          </p:nvSpPr>
          <p:spPr>
            <a:xfrm>
              <a:off x="-490569" y="1591908"/>
              <a:ext cx="27500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Score Technology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Mission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0A1CDBC-00CA-5555-495F-CE38D2494D63}"/>
              </a:ext>
            </a:extLst>
          </p:cNvPr>
          <p:cNvGrpSpPr/>
          <p:nvPr/>
        </p:nvGrpSpPr>
        <p:grpSpPr>
          <a:xfrm>
            <a:off x="2590080" y="1245462"/>
            <a:ext cx="3024642" cy="746674"/>
            <a:chOff x="7618445" y="2224396"/>
            <a:chExt cx="4760310" cy="117514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ECE3E9A-0A82-B98D-C2FF-262A549EAEEB}"/>
                </a:ext>
              </a:extLst>
            </p:cNvPr>
            <p:cNvGrpSpPr/>
            <p:nvPr/>
          </p:nvGrpSpPr>
          <p:grpSpPr>
            <a:xfrm>
              <a:off x="7618445" y="2224396"/>
              <a:ext cx="2412652" cy="1175148"/>
              <a:chOff x="7618445" y="2224396"/>
              <a:chExt cx="2412652" cy="117514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1D2F3BC-7DBA-9FF3-6F76-F3F0E3C2B5A6}"/>
                  </a:ext>
                </a:extLst>
              </p:cNvPr>
              <p:cNvGrpSpPr/>
              <p:nvPr/>
            </p:nvGrpSpPr>
            <p:grpSpPr>
              <a:xfrm>
                <a:off x="7618445" y="2224396"/>
                <a:ext cx="2412652" cy="1175148"/>
                <a:chOff x="8296311" y="825398"/>
                <a:chExt cx="2412652" cy="1175148"/>
              </a:xfrm>
              <a:solidFill>
                <a:srgbClr val="8ECDDD"/>
              </a:solidFill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E8CC165F-F444-8CD4-67C9-919B144D1899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572D3F5-1ADA-8980-482F-93AC9072D3D1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4202596B-4B01-1594-CBC6-57ECFDBB0C38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0" name="Graphic 39" descr="Single gear with solid fill">
                <a:extLst>
                  <a:ext uri="{FF2B5EF4-FFF2-40B4-BE49-F238E27FC236}">
                    <a16:creationId xmlns:a16="http://schemas.microsoft.com/office/drawing/2014/main" id="{79A13E47-8B81-6EBF-65CA-2453BEF370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986323" y="236493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51D88B-59B8-C6A8-0556-F36EEDFB3854}"/>
                </a:ext>
              </a:extLst>
            </p:cNvPr>
            <p:cNvSpPr txBox="1"/>
            <p:nvPr/>
          </p:nvSpPr>
          <p:spPr>
            <a:xfrm>
              <a:off x="10161471" y="2667794"/>
              <a:ext cx="2217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Key Features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3B65FB-04CC-655D-C9A4-08C22D432637}"/>
              </a:ext>
            </a:extLst>
          </p:cNvPr>
          <p:cNvGrpSpPr/>
          <p:nvPr/>
        </p:nvGrpSpPr>
        <p:grpSpPr>
          <a:xfrm>
            <a:off x="2457301" y="1273922"/>
            <a:ext cx="2983606" cy="746674"/>
            <a:chOff x="64877" y="4170156"/>
            <a:chExt cx="4695727" cy="117514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10553FB-1344-F904-8285-113F70CAE3BF}"/>
                </a:ext>
              </a:extLst>
            </p:cNvPr>
            <p:cNvGrpSpPr/>
            <p:nvPr/>
          </p:nvGrpSpPr>
          <p:grpSpPr>
            <a:xfrm>
              <a:off x="2347952" y="4170156"/>
              <a:ext cx="2412652" cy="1175148"/>
              <a:chOff x="2347952" y="4170156"/>
              <a:chExt cx="2412652" cy="117514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93955E9-6BA0-5E0F-9920-F961386B8F70}"/>
                  </a:ext>
                </a:extLst>
              </p:cNvPr>
              <p:cNvGrpSpPr/>
              <p:nvPr/>
            </p:nvGrpSpPr>
            <p:grpSpPr>
              <a:xfrm rot="10800000">
                <a:off x="2347952" y="4170156"/>
                <a:ext cx="2412652" cy="1175148"/>
                <a:chOff x="8296311" y="825398"/>
                <a:chExt cx="2412652" cy="1175148"/>
              </a:xfrm>
              <a:solidFill>
                <a:srgbClr val="A9D18E"/>
              </a:solidFill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4966455-236A-9A7E-69B9-D9119E6293C6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1D826D43-99FD-3876-6F7C-DAFA8C156DF9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37E736D-163F-9DE1-DD42-16FA70BCA3A3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8" name="Graphic 47" descr="Internet Of Things outline">
                <a:extLst>
                  <a:ext uri="{FF2B5EF4-FFF2-40B4-BE49-F238E27FC236}">
                    <a16:creationId xmlns:a16="http://schemas.microsoft.com/office/drawing/2014/main" id="{3373ACF2-BD2D-FA6C-F55C-7B3569443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491002" y="432063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115D12-C7FC-E2BB-59E8-D7928C1E6002}"/>
                </a:ext>
              </a:extLst>
            </p:cNvPr>
            <p:cNvSpPr txBox="1"/>
            <p:nvPr/>
          </p:nvSpPr>
          <p:spPr>
            <a:xfrm>
              <a:off x="64877" y="4572195"/>
              <a:ext cx="22172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Brand Influence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3F0C15-E9DE-0B34-1CF9-446146A00D47}"/>
              </a:ext>
            </a:extLst>
          </p:cNvPr>
          <p:cNvGrpSpPr/>
          <p:nvPr/>
        </p:nvGrpSpPr>
        <p:grpSpPr>
          <a:xfrm>
            <a:off x="2552831" y="194409"/>
            <a:ext cx="2888076" cy="3992248"/>
            <a:chOff x="3893829" y="998869"/>
            <a:chExt cx="3508517" cy="484989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C4FD1FC-7D68-E59C-47E8-594EE84E6703}"/>
                </a:ext>
              </a:extLst>
            </p:cNvPr>
            <p:cNvSpPr/>
            <p:nvPr/>
          </p:nvSpPr>
          <p:spPr>
            <a:xfrm>
              <a:off x="4125298" y="998869"/>
              <a:ext cx="3019313" cy="828207"/>
            </a:xfrm>
            <a:custGeom>
              <a:avLst/>
              <a:gdLst>
                <a:gd name="connsiteX0" fmla="*/ 1503793 w 3019313"/>
                <a:gd name="connsiteY0" fmla="*/ 32 h 828207"/>
                <a:gd name="connsiteX1" fmla="*/ 2766815 w 3019313"/>
                <a:gd name="connsiteY1" fmla="*/ 516317 h 828207"/>
                <a:gd name="connsiteX2" fmla="*/ 2766814 w 3019313"/>
                <a:gd name="connsiteY2" fmla="*/ 516318 h 828207"/>
                <a:gd name="connsiteX3" fmla="*/ 2994521 w 3019313"/>
                <a:gd name="connsiteY3" fmla="*/ 788182 h 828207"/>
                <a:gd name="connsiteX4" fmla="*/ 3019313 w 3019313"/>
                <a:gd name="connsiteY4" fmla="*/ 828207 h 828207"/>
                <a:gd name="connsiteX5" fmla="*/ 0 w 3019313"/>
                <a:gd name="connsiteY5" fmla="*/ 828207 h 828207"/>
                <a:gd name="connsiteX6" fmla="*/ 13276 w 3019313"/>
                <a:gd name="connsiteY6" fmla="*/ 805525 h 828207"/>
                <a:gd name="connsiteX7" fmla="*/ 237880 w 3019313"/>
                <a:gd name="connsiteY7" fmla="*/ 531281 h 828207"/>
                <a:gd name="connsiteX8" fmla="*/ 1503793 w 3019313"/>
                <a:gd name="connsiteY8" fmla="*/ 32 h 82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9313" h="828207">
                  <a:moveTo>
                    <a:pt x="1503793" y="32"/>
                  </a:moveTo>
                  <a:cubicBezTo>
                    <a:pt x="1961440" y="-2676"/>
                    <a:pt x="2418605" y="169206"/>
                    <a:pt x="2766815" y="516317"/>
                  </a:cubicBezTo>
                  <a:lnTo>
                    <a:pt x="2766814" y="516318"/>
                  </a:lnTo>
                  <a:cubicBezTo>
                    <a:pt x="2853867" y="603096"/>
                    <a:pt x="2929747" y="694061"/>
                    <a:pt x="2994521" y="788182"/>
                  </a:cubicBezTo>
                  <a:lnTo>
                    <a:pt x="3019313" y="828207"/>
                  </a:lnTo>
                  <a:lnTo>
                    <a:pt x="0" y="828207"/>
                  </a:lnTo>
                  <a:lnTo>
                    <a:pt x="13276" y="805525"/>
                  </a:lnTo>
                  <a:cubicBezTo>
                    <a:pt x="75638" y="710840"/>
                    <a:pt x="150346" y="619092"/>
                    <a:pt x="237880" y="531281"/>
                  </a:cubicBezTo>
                  <a:cubicBezTo>
                    <a:pt x="588017" y="180037"/>
                    <a:pt x="1046145" y="2740"/>
                    <a:pt x="1503793" y="32"/>
                  </a:cubicBezTo>
                  <a:close/>
                </a:path>
              </a:pathLst>
            </a:custGeom>
            <a:solidFill>
              <a:srgbClr val="FFCC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D1E1F9A-DFA9-D395-7144-411B662B6BAD}"/>
                </a:ext>
              </a:extLst>
            </p:cNvPr>
            <p:cNvSpPr/>
            <p:nvPr/>
          </p:nvSpPr>
          <p:spPr>
            <a:xfrm>
              <a:off x="3893829" y="1824793"/>
              <a:ext cx="3508517" cy="833715"/>
            </a:xfrm>
            <a:custGeom>
              <a:avLst/>
              <a:gdLst>
                <a:gd name="connsiteX0" fmla="*/ 230402 w 3508517"/>
                <a:gd name="connsiteY0" fmla="*/ 0 h 833715"/>
                <a:gd name="connsiteX1" fmla="*/ 3249715 w 3508517"/>
                <a:gd name="connsiteY1" fmla="*/ 0 h 833715"/>
                <a:gd name="connsiteX2" fmla="*/ 3313761 w 3508517"/>
                <a:gd name="connsiteY2" fmla="*/ 103395 h 833715"/>
                <a:gd name="connsiteX3" fmla="*/ 3503487 w 3508517"/>
                <a:gd name="connsiteY3" fmla="*/ 708962 h 833715"/>
                <a:gd name="connsiteX4" fmla="*/ 3508517 w 3508517"/>
                <a:gd name="connsiteY4" fmla="*/ 833715 h 833715"/>
                <a:gd name="connsiteX5" fmla="*/ 1986 w 3508517"/>
                <a:gd name="connsiteY5" fmla="*/ 833715 h 833715"/>
                <a:gd name="connsiteX6" fmla="*/ 0 w 3508517"/>
                <a:gd name="connsiteY6" fmla="*/ 726882 h 833715"/>
                <a:gd name="connsiteX7" fmla="*/ 159337 w 3508517"/>
                <a:gd name="connsiteY7" fmla="*/ 121422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8517" h="833715">
                  <a:moveTo>
                    <a:pt x="230402" y="0"/>
                  </a:moveTo>
                  <a:lnTo>
                    <a:pt x="3249715" y="0"/>
                  </a:lnTo>
                  <a:lnTo>
                    <a:pt x="3313761" y="103395"/>
                  </a:lnTo>
                  <a:cubicBezTo>
                    <a:pt x="3421127" y="297435"/>
                    <a:pt x="3484196" y="502039"/>
                    <a:pt x="3503487" y="708962"/>
                  </a:cubicBezTo>
                  <a:lnTo>
                    <a:pt x="3508517" y="833715"/>
                  </a:lnTo>
                  <a:lnTo>
                    <a:pt x="1986" y="833715"/>
                  </a:lnTo>
                  <a:lnTo>
                    <a:pt x="0" y="726882"/>
                  </a:lnTo>
                  <a:cubicBezTo>
                    <a:pt x="7232" y="520652"/>
                    <a:pt x="59069" y="316164"/>
                    <a:pt x="159337" y="121422"/>
                  </a:cubicBez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7924324-DCAB-9C09-D809-9CA028D5FAF6}"/>
                </a:ext>
              </a:extLst>
            </p:cNvPr>
            <p:cNvSpPr/>
            <p:nvPr/>
          </p:nvSpPr>
          <p:spPr>
            <a:xfrm>
              <a:off x="3894576" y="2652545"/>
              <a:ext cx="3507770" cy="833715"/>
            </a:xfrm>
            <a:custGeom>
              <a:avLst/>
              <a:gdLst>
                <a:gd name="connsiteX0" fmla="*/ 0 w 3507770"/>
                <a:gd name="connsiteY0" fmla="*/ 0 h 833715"/>
                <a:gd name="connsiteX1" fmla="*/ 3506531 w 3507770"/>
                <a:gd name="connsiteY1" fmla="*/ 0 h 833715"/>
                <a:gd name="connsiteX2" fmla="*/ 3507770 w 3507770"/>
                <a:gd name="connsiteY2" fmla="*/ 30745 h 833715"/>
                <a:gd name="connsiteX3" fmla="*/ 3294578 w 3507770"/>
                <a:gd name="connsiteY3" fmla="*/ 794231 h 833715"/>
                <a:gd name="connsiteX4" fmla="*/ 3269655 w 3507770"/>
                <a:gd name="connsiteY4" fmla="*/ 833715 h 833715"/>
                <a:gd name="connsiteX5" fmla="*/ 272196 w 3507770"/>
                <a:gd name="connsiteY5" fmla="*/ 833715 h 833715"/>
                <a:gd name="connsiteX6" fmla="*/ 253622 w 3507770"/>
                <a:gd name="connsiteY6" fmla="*/ 805954 h 833715"/>
                <a:gd name="connsiteX7" fmla="*/ 893 w 3507770"/>
                <a:gd name="connsiteY7" fmla="*/ 48041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7770" h="833715">
                  <a:moveTo>
                    <a:pt x="0" y="0"/>
                  </a:moveTo>
                  <a:lnTo>
                    <a:pt x="3506531" y="0"/>
                  </a:lnTo>
                  <a:lnTo>
                    <a:pt x="3507770" y="30745"/>
                  </a:lnTo>
                  <a:cubicBezTo>
                    <a:pt x="3504565" y="290205"/>
                    <a:pt x="3433162" y="550068"/>
                    <a:pt x="3294578" y="794231"/>
                  </a:cubicBezTo>
                  <a:lnTo>
                    <a:pt x="3269655" y="833715"/>
                  </a:lnTo>
                  <a:lnTo>
                    <a:pt x="272196" y="833715"/>
                  </a:lnTo>
                  <a:lnTo>
                    <a:pt x="253622" y="805954"/>
                  </a:lnTo>
                  <a:cubicBezTo>
                    <a:pt x="106165" y="564141"/>
                    <a:pt x="19430" y="306293"/>
                    <a:pt x="893" y="48041"/>
                  </a:cubicBezTo>
                  <a:close/>
                </a:path>
              </a:pathLst>
            </a:custGeom>
            <a:solidFill>
              <a:srgbClr val="8ECD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F1DCBB-1ED4-804F-6841-A78CE5F7F4E4}"/>
                </a:ext>
              </a:extLst>
            </p:cNvPr>
            <p:cNvSpPr/>
            <p:nvPr/>
          </p:nvSpPr>
          <p:spPr>
            <a:xfrm>
              <a:off x="4168209" y="3483977"/>
              <a:ext cx="2997460" cy="833715"/>
            </a:xfrm>
            <a:custGeom>
              <a:avLst/>
              <a:gdLst>
                <a:gd name="connsiteX0" fmla="*/ 0 w 2997460"/>
                <a:gd name="connsiteY0" fmla="*/ 0 h 833715"/>
                <a:gd name="connsiteX1" fmla="*/ 2997460 w 2997460"/>
                <a:gd name="connsiteY1" fmla="*/ 0 h 833715"/>
                <a:gd name="connsiteX2" fmla="*/ 2931179 w 2997460"/>
                <a:gd name="connsiteY2" fmla="*/ 105002 h 833715"/>
                <a:gd name="connsiteX3" fmla="*/ 2700596 w 2997460"/>
                <a:gd name="connsiteY3" fmla="*/ 379578 h 833715"/>
                <a:gd name="connsiteX4" fmla="*/ 2489731 w 2997460"/>
                <a:gd name="connsiteY4" fmla="*/ 754241 h 833715"/>
                <a:gd name="connsiteX5" fmla="*/ 2462438 w 2997460"/>
                <a:gd name="connsiteY5" fmla="*/ 833715 h 833715"/>
                <a:gd name="connsiteX6" fmla="*/ 581615 w 2997460"/>
                <a:gd name="connsiteY6" fmla="*/ 833715 h 833715"/>
                <a:gd name="connsiteX7" fmla="*/ 539767 w 2997460"/>
                <a:gd name="connsiteY7" fmla="*/ 739344 h 833715"/>
                <a:gd name="connsiteX8" fmla="*/ 310813 w 2997460"/>
                <a:gd name="connsiteY8" fmla="*/ 386810 h 833715"/>
                <a:gd name="connsiteX9" fmla="*/ 77128 w 2997460"/>
                <a:gd name="connsiteY9" fmla="*/ 115278 h 83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97460" h="833715">
                  <a:moveTo>
                    <a:pt x="0" y="0"/>
                  </a:moveTo>
                  <a:lnTo>
                    <a:pt x="2997460" y="0"/>
                  </a:lnTo>
                  <a:lnTo>
                    <a:pt x="2931179" y="105002"/>
                  </a:lnTo>
                  <a:cubicBezTo>
                    <a:pt x="2865013" y="199898"/>
                    <a:pt x="2788130" y="291767"/>
                    <a:pt x="2700596" y="379578"/>
                  </a:cubicBezTo>
                  <a:cubicBezTo>
                    <a:pt x="2601878" y="478608"/>
                    <a:pt x="2541535" y="611508"/>
                    <a:pt x="2489731" y="754241"/>
                  </a:cubicBezTo>
                  <a:lnTo>
                    <a:pt x="2462438" y="833715"/>
                  </a:lnTo>
                  <a:lnTo>
                    <a:pt x="581615" y="833715"/>
                  </a:lnTo>
                  <a:lnTo>
                    <a:pt x="539767" y="739344"/>
                  </a:lnTo>
                  <a:cubicBezTo>
                    <a:pt x="478300" y="608081"/>
                    <a:pt x="408988" y="484675"/>
                    <a:pt x="310813" y="386810"/>
                  </a:cubicBezTo>
                  <a:cubicBezTo>
                    <a:pt x="223761" y="300032"/>
                    <a:pt x="145706" y="209188"/>
                    <a:pt x="77128" y="115278"/>
                  </a:cubicBezTo>
                  <a:close/>
                </a:path>
              </a:pathLst>
            </a:custGeom>
            <a:solidFill>
              <a:srgbClr val="2266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2BB8258-48DE-6DD6-65FB-00324BBAFB88}"/>
                </a:ext>
              </a:extLst>
            </p:cNvPr>
            <p:cNvSpPr/>
            <p:nvPr/>
          </p:nvSpPr>
          <p:spPr>
            <a:xfrm>
              <a:off x="4755541" y="4315409"/>
              <a:ext cx="1880823" cy="824274"/>
            </a:xfrm>
            <a:custGeom>
              <a:avLst/>
              <a:gdLst>
                <a:gd name="connsiteX0" fmla="*/ 0 w 1880823"/>
                <a:gd name="connsiteY0" fmla="*/ 0 h 824274"/>
                <a:gd name="connsiteX1" fmla="*/ 1880823 w 1880823"/>
                <a:gd name="connsiteY1" fmla="*/ 0 h 824274"/>
                <a:gd name="connsiteX2" fmla="*/ 1833087 w 1880823"/>
                <a:gd name="connsiteY2" fmla="*/ 138998 h 824274"/>
                <a:gd name="connsiteX3" fmla="*/ 866945 w 1880823"/>
                <a:gd name="connsiteY3" fmla="*/ 821672 h 824274"/>
                <a:gd name="connsiteX4" fmla="*/ 47094 w 1880823"/>
                <a:gd name="connsiteY4" fmla="*/ 106205 h 82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0823" h="824274">
                  <a:moveTo>
                    <a:pt x="0" y="0"/>
                  </a:moveTo>
                  <a:lnTo>
                    <a:pt x="1880823" y="0"/>
                  </a:lnTo>
                  <a:lnTo>
                    <a:pt x="1833087" y="138998"/>
                  </a:lnTo>
                  <a:cubicBezTo>
                    <a:pt x="1706282" y="505394"/>
                    <a:pt x="1539621" y="858140"/>
                    <a:pt x="866945" y="821672"/>
                  </a:cubicBezTo>
                  <a:cubicBezTo>
                    <a:pt x="358106" y="773545"/>
                    <a:pt x="194281" y="442953"/>
                    <a:pt x="47094" y="10620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B016143-8ED5-CE84-06ED-AB2229E8785D}"/>
                </a:ext>
              </a:extLst>
            </p:cNvPr>
            <p:cNvSpPr/>
            <p:nvPr/>
          </p:nvSpPr>
          <p:spPr>
            <a:xfrm>
              <a:off x="5332926" y="5293480"/>
              <a:ext cx="782425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7BC44D1-F16C-7503-6861-363D1CE4100C}"/>
                </a:ext>
              </a:extLst>
            </p:cNvPr>
            <p:cNvSpPr/>
            <p:nvPr/>
          </p:nvSpPr>
          <p:spPr>
            <a:xfrm>
              <a:off x="5332926" y="5491360"/>
              <a:ext cx="782425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427BDFD-7758-7714-1FAE-85C47DF84752}"/>
                </a:ext>
              </a:extLst>
            </p:cNvPr>
            <p:cNvSpPr/>
            <p:nvPr/>
          </p:nvSpPr>
          <p:spPr>
            <a:xfrm>
              <a:off x="5475951" y="5679083"/>
              <a:ext cx="496374" cy="169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 descr="A white robot with black eyes&#10;&#10;Description automatically generated">
            <a:extLst>
              <a:ext uri="{FF2B5EF4-FFF2-40B4-BE49-F238E27FC236}">
                <a16:creationId xmlns:a16="http://schemas.microsoft.com/office/drawing/2014/main" id="{1142EE25-2797-8C48-616F-DAF93ABCA25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4" t="-244" r="25254" b="7141"/>
          <a:stretch/>
        </p:blipFill>
        <p:spPr>
          <a:xfrm>
            <a:off x="4745504" y="1761677"/>
            <a:ext cx="3218533" cy="501033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084D5671-75A4-4460-5ECD-8E0496AD2FFD}"/>
              </a:ext>
            </a:extLst>
          </p:cNvPr>
          <p:cNvSpPr txBox="1"/>
          <p:nvPr/>
        </p:nvSpPr>
        <p:spPr>
          <a:xfrm>
            <a:off x="5748661" y="364161"/>
            <a:ext cx="5741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Build an AI &amp;</a:t>
            </a:r>
          </a:p>
          <a:p>
            <a:pPr algn="r"/>
            <a:r>
              <a:rPr lang="en-US" sz="40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Robotics Eco-System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2EE523D-F261-BAFD-6685-7A8237804F35}"/>
              </a:ext>
            </a:extLst>
          </p:cNvPr>
          <p:cNvSpPr/>
          <p:nvPr/>
        </p:nvSpPr>
        <p:spPr>
          <a:xfrm rot="21129142">
            <a:off x="3351150" y="4779705"/>
            <a:ext cx="1556248" cy="33438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17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C4FD1FC-7D68-E59C-47E8-594EE84E6703}"/>
              </a:ext>
            </a:extLst>
          </p:cNvPr>
          <p:cNvSpPr/>
          <p:nvPr/>
        </p:nvSpPr>
        <p:spPr>
          <a:xfrm>
            <a:off x="4125298" y="998869"/>
            <a:ext cx="3019313" cy="828207"/>
          </a:xfrm>
          <a:custGeom>
            <a:avLst/>
            <a:gdLst>
              <a:gd name="connsiteX0" fmla="*/ 1503793 w 3019313"/>
              <a:gd name="connsiteY0" fmla="*/ 32 h 828207"/>
              <a:gd name="connsiteX1" fmla="*/ 2766815 w 3019313"/>
              <a:gd name="connsiteY1" fmla="*/ 516317 h 828207"/>
              <a:gd name="connsiteX2" fmla="*/ 2766814 w 3019313"/>
              <a:gd name="connsiteY2" fmla="*/ 516318 h 828207"/>
              <a:gd name="connsiteX3" fmla="*/ 2994521 w 3019313"/>
              <a:gd name="connsiteY3" fmla="*/ 788182 h 828207"/>
              <a:gd name="connsiteX4" fmla="*/ 3019313 w 3019313"/>
              <a:gd name="connsiteY4" fmla="*/ 828207 h 828207"/>
              <a:gd name="connsiteX5" fmla="*/ 0 w 3019313"/>
              <a:gd name="connsiteY5" fmla="*/ 828207 h 828207"/>
              <a:gd name="connsiteX6" fmla="*/ 13276 w 3019313"/>
              <a:gd name="connsiteY6" fmla="*/ 805525 h 828207"/>
              <a:gd name="connsiteX7" fmla="*/ 237880 w 3019313"/>
              <a:gd name="connsiteY7" fmla="*/ 531281 h 828207"/>
              <a:gd name="connsiteX8" fmla="*/ 1503793 w 3019313"/>
              <a:gd name="connsiteY8" fmla="*/ 32 h 82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9313" h="828207">
                <a:moveTo>
                  <a:pt x="1503793" y="32"/>
                </a:moveTo>
                <a:cubicBezTo>
                  <a:pt x="1961440" y="-2676"/>
                  <a:pt x="2418605" y="169206"/>
                  <a:pt x="2766815" y="516317"/>
                </a:cubicBezTo>
                <a:lnTo>
                  <a:pt x="2766814" y="516318"/>
                </a:lnTo>
                <a:cubicBezTo>
                  <a:pt x="2853867" y="603096"/>
                  <a:pt x="2929747" y="694061"/>
                  <a:pt x="2994521" y="788182"/>
                </a:cubicBezTo>
                <a:lnTo>
                  <a:pt x="3019313" y="828207"/>
                </a:lnTo>
                <a:lnTo>
                  <a:pt x="0" y="828207"/>
                </a:lnTo>
                <a:lnTo>
                  <a:pt x="13276" y="805525"/>
                </a:lnTo>
                <a:cubicBezTo>
                  <a:pt x="75638" y="710840"/>
                  <a:pt x="150346" y="619092"/>
                  <a:pt x="237880" y="531281"/>
                </a:cubicBezTo>
                <a:cubicBezTo>
                  <a:pt x="588017" y="180037"/>
                  <a:pt x="1046145" y="2740"/>
                  <a:pt x="1503793" y="32"/>
                </a:cubicBezTo>
                <a:close/>
              </a:path>
            </a:pathLst>
          </a:custGeom>
          <a:solidFill>
            <a:srgbClr val="FFCC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1E1F9A-DFA9-D395-7144-411B662B6BAD}"/>
              </a:ext>
            </a:extLst>
          </p:cNvPr>
          <p:cNvSpPr/>
          <p:nvPr/>
        </p:nvSpPr>
        <p:spPr>
          <a:xfrm>
            <a:off x="4389129" y="1824793"/>
            <a:ext cx="3508517" cy="833715"/>
          </a:xfrm>
          <a:custGeom>
            <a:avLst/>
            <a:gdLst>
              <a:gd name="connsiteX0" fmla="*/ 230402 w 3508517"/>
              <a:gd name="connsiteY0" fmla="*/ 0 h 833715"/>
              <a:gd name="connsiteX1" fmla="*/ 3249715 w 3508517"/>
              <a:gd name="connsiteY1" fmla="*/ 0 h 833715"/>
              <a:gd name="connsiteX2" fmla="*/ 3313761 w 3508517"/>
              <a:gd name="connsiteY2" fmla="*/ 103395 h 833715"/>
              <a:gd name="connsiteX3" fmla="*/ 3503487 w 3508517"/>
              <a:gd name="connsiteY3" fmla="*/ 708962 h 833715"/>
              <a:gd name="connsiteX4" fmla="*/ 3508517 w 3508517"/>
              <a:gd name="connsiteY4" fmla="*/ 833715 h 833715"/>
              <a:gd name="connsiteX5" fmla="*/ 1986 w 3508517"/>
              <a:gd name="connsiteY5" fmla="*/ 833715 h 833715"/>
              <a:gd name="connsiteX6" fmla="*/ 0 w 3508517"/>
              <a:gd name="connsiteY6" fmla="*/ 726882 h 833715"/>
              <a:gd name="connsiteX7" fmla="*/ 159337 w 3508517"/>
              <a:gd name="connsiteY7" fmla="*/ 121422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8517" h="833715">
                <a:moveTo>
                  <a:pt x="230402" y="0"/>
                </a:moveTo>
                <a:lnTo>
                  <a:pt x="3249715" y="0"/>
                </a:lnTo>
                <a:lnTo>
                  <a:pt x="3313761" y="103395"/>
                </a:lnTo>
                <a:cubicBezTo>
                  <a:pt x="3421127" y="297435"/>
                  <a:pt x="3484196" y="502039"/>
                  <a:pt x="3503487" y="708962"/>
                </a:cubicBezTo>
                <a:lnTo>
                  <a:pt x="3508517" y="833715"/>
                </a:lnTo>
                <a:lnTo>
                  <a:pt x="1986" y="833715"/>
                </a:lnTo>
                <a:lnTo>
                  <a:pt x="0" y="726882"/>
                </a:lnTo>
                <a:cubicBezTo>
                  <a:pt x="7232" y="520652"/>
                  <a:pt x="59069" y="316164"/>
                  <a:pt x="159337" y="121422"/>
                </a:cubicBezTo>
                <a:close/>
              </a:path>
            </a:pathLst>
          </a:cu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24324-DCAB-9C09-D809-9CA028D5FAF6}"/>
              </a:ext>
            </a:extLst>
          </p:cNvPr>
          <p:cNvSpPr/>
          <p:nvPr/>
        </p:nvSpPr>
        <p:spPr>
          <a:xfrm>
            <a:off x="3523101" y="2666385"/>
            <a:ext cx="3507770" cy="833715"/>
          </a:xfrm>
          <a:custGeom>
            <a:avLst/>
            <a:gdLst>
              <a:gd name="connsiteX0" fmla="*/ 0 w 3507770"/>
              <a:gd name="connsiteY0" fmla="*/ 0 h 833715"/>
              <a:gd name="connsiteX1" fmla="*/ 3506531 w 3507770"/>
              <a:gd name="connsiteY1" fmla="*/ 0 h 833715"/>
              <a:gd name="connsiteX2" fmla="*/ 3507770 w 3507770"/>
              <a:gd name="connsiteY2" fmla="*/ 30745 h 833715"/>
              <a:gd name="connsiteX3" fmla="*/ 3294578 w 3507770"/>
              <a:gd name="connsiteY3" fmla="*/ 794231 h 833715"/>
              <a:gd name="connsiteX4" fmla="*/ 3269655 w 3507770"/>
              <a:gd name="connsiteY4" fmla="*/ 833715 h 833715"/>
              <a:gd name="connsiteX5" fmla="*/ 272196 w 3507770"/>
              <a:gd name="connsiteY5" fmla="*/ 833715 h 833715"/>
              <a:gd name="connsiteX6" fmla="*/ 253622 w 3507770"/>
              <a:gd name="connsiteY6" fmla="*/ 805954 h 833715"/>
              <a:gd name="connsiteX7" fmla="*/ 893 w 3507770"/>
              <a:gd name="connsiteY7" fmla="*/ 48041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7770" h="833715">
                <a:moveTo>
                  <a:pt x="0" y="0"/>
                </a:moveTo>
                <a:lnTo>
                  <a:pt x="3506531" y="0"/>
                </a:lnTo>
                <a:lnTo>
                  <a:pt x="3507770" y="30745"/>
                </a:lnTo>
                <a:cubicBezTo>
                  <a:pt x="3504565" y="290205"/>
                  <a:pt x="3433162" y="550068"/>
                  <a:pt x="3294578" y="794231"/>
                </a:cubicBezTo>
                <a:lnTo>
                  <a:pt x="3269655" y="833715"/>
                </a:lnTo>
                <a:lnTo>
                  <a:pt x="272196" y="833715"/>
                </a:lnTo>
                <a:lnTo>
                  <a:pt x="253622" y="805954"/>
                </a:lnTo>
                <a:cubicBezTo>
                  <a:pt x="106165" y="564141"/>
                  <a:pt x="19430" y="306293"/>
                  <a:pt x="893" y="48041"/>
                </a:cubicBezTo>
                <a:close/>
              </a:path>
            </a:pathLst>
          </a:custGeom>
          <a:solidFill>
            <a:srgbClr val="8EC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F1DCBB-1ED4-804F-6841-A78CE5F7F4E4}"/>
              </a:ext>
            </a:extLst>
          </p:cNvPr>
          <p:cNvSpPr/>
          <p:nvPr/>
        </p:nvSpPr>
        <p:spPr>
          <a:xfrm>
            <a:off x="4520634" y="3497817"/>
            <a:ext cx="2997460" cy="833715"/>
          </a:xfrm>
          <a:custGeom>
            <a:avLst/>
            <a:gdLst>
              <a:gd name="connsiteX0" fmla="*/ 0 w 2997460"/>
              <a:gd name="connsiteY0" fmla="*/ 0 h 833715"/>
              <a:gd name="connsiteX1" fmla="*/ 2997460 w 2997460"/>
              <a:gd name="connsiteY1" fmla="*/ 0 h 833715"/>
              <a:gd name="connsiteX2" fmla="*/ 2931179 w 2997460"/>
              <a:gd name="connsiteY2" fmla="*/ 105002 h 833715"/>
              <a:gd name="connsiteX3" fmla="*/ 2700596 w 2997460"/>
              <a:gd name="connsiteY3" fmla="*/ 379578 h 833715"/>
              <a:gd name="connsiteX4" fmla="*/ 2489731 w 2997460"/>
              <a:gd name="connsiteY4" fmla="*/ 754241 h 833715"/>
              <a:gd name="connsiteX5" fmla="*/ 2462438 w 2997460"/>
              <a:gd name="connsiteY5" fmla="*/ 833715 h 833715"/>
              <a:gd name="connsiteX6" fmla="*/ 581615 w 2997460"/>
              <a:gd name="connsiteY6" fmla="*/ 833715 h 833715"/>
              <a:gd name="connsiteX7" fmla="*/ 539767 w 2997460"/>
              <a:gd name="connsiteY7" fmla="*/ 739344 h 833715"/>
              <a:gd name="connsiteX8" fmla="*/ 310813 w 2997460"/>
              <a:gd name="connsiteY8" fmla="*/ 386810 h 833715"/>
              <a:gd name="connsiteX9" fmla="*/ 77128 w 2997460"/>
              <a:gd name="connsiteY9" fmla="*/ 115278 h 83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97460" h="833715">
                <a:moveTo>
                  <a:pt x="0" y="0"/>
                </a:moveTo>
                <a:lnTo>
                  <a:pt x="2997460" y="0"/>
                </a:lnTo>
                <a:lnTo>
                  <a:pt x="2931179" y="105002"/>
                </a:lnTo>
                <a:cubicBezTo>
                  <a:pt x="2865013" y="199898"/>
                  <a:pt x="2788130" y="291767"/>
                  <a:pt x="2700596" y="379578"/>
                </a:cubicBezTo>
                <a:cubicBezTo>
                  <a:pt x="2601878" y="478608"/>
                  <a:pt x="2541535" y="611508"/>
                  <a:pt x="2489731" y="754241"/>
                </a:cubicBezTo>
                <a:lnTo>
                  <a:pt x="2462438" y="833715"/>
                </a:lnTo>
                <a:lnTo>
                  <a:pt x="581615" y="833715"/>
                </a:lnTo>
                <a:lnTo>
                  <a:pt x="539767" y="739344"/>
                </a:lnTo>
                <a:cubicBezTo>
                  <a:pt x="478300" y="608081"/>
                  <a:pt x="408988" y="484675"/>
                  <a:pt x="310813" y="386810"/>
                </a:cubicBezTo>
                <a:cubicBezTo>
                  <a:pt x="223761" y="300032"/>
                  <a:pt x="145706" y="209188"/>
                  <a:pt x="77128" y="115278"/>
                </a:cubicBezTo>
                <a:close/>
              </a:path>
            </a:pathLst>
          </a:custGeom>
          <a:solidFill>
            <a:srgbClr val="226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2BB8258-48DE-6DD6-65FB-00324BBAFB88}"/>
              </a:ext>
            </a:extLst>
          </p:cNvPr>
          <p:cNvSpPr/>
          <p:nvPr/>
        </p:nvSpPr>
        <p:spPr>
          <a:xfrm>
            <a:off x="4755541" y="4329249"/>
            <a:ext cx="1880823" cy="824274"/>
          </a:xfrm>
          <a:custGeom>
            <a:avLst/>
            <a:gdLst>
              <a:gd name="connsiteX0" fmla="*/ 0 w 1880823"/>
              <a:gd name="connsiteY0" fmla="*/ 0 h 824274"/>
              <a:gd name="connsiteX1" fmla="*/ 1880823 w 1880823"/>
              <a:gd name="connsiteY1" fmla="*/ 0 h 824274"/>
              <a:gd name="connsiteX2" fmla="*/ 1833087 w 1880823"/>
              <a:gd name="connsiteY2" fmla="*/ 138998 h 824274"/>
              <a:gd name="connsiteX3" fmla="*/ 866945 w 1880823"/>
              <a:gd name="connsiteY3" fmla="*/ 821672 h 824274"/>
              <a:gd name="connsiteX4" fmla="*/ 47094 w 1880823"/>
              <a:gd name="connsiteY4" fmla="*/ 106205 h 82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823" h="824274">
                <a:moveTo>
                  <a:pt x="0" y="0"/>
                </a:moveTo>
                <a:lnTo>
                  <a:pt x="1880823" y="0"/>
                </a:lnTo>
                <a:lnTo>
                  <a:pt x="1833087" y="138998"/>
                </a:lnTo>
                <a:cubicBezTo>
                  <a:pt x="1706282" y="505394"/>
                  <a:pt x="1539621" y="858140"/>
                  <a:pt x="866945" y="821672"/>
                </a:cubicBezTo>
                <a:cubicBezTo>
                  <a:pt x="358106" y="773545"/>
                  <a:pt x="194281" y="442953"/>
                  <a:pt x="47094" y="10620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016143-8ED5-CE84-06ED-AB2229E8785D}"/>
              </a:ext>
            </a:extLst>
          </p:cNvPr>
          <p:cNvSpPr/>
          <p:nvPr/>
        </p:nvSpPr>
        <p:spPr>
          <a:xfrm>
            <a:off x="5332926" y="5293480"/>
            <a:ext cx="782425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BC44D1-F16C-7503-6861-363D1CE4100C}"/>
              </a:ext>
            </a:extLst>
          </p:cNvPr>
          <p:cNvSpPr/>
          <p:nvPr/>
        </p:nvSpPr>
        <p:spPr>
          <a:xfrm>
            <a:off x="5332926" y="5491360"/>
            <a:ext cx="782425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27BDFD-7758-7714-1FAE-85C47DF84752}"/>
              </a:ext>
            </a:extLst>
          </p:cNvPr>
          <p:cNvSpPr/>
          <p:nvPr/>
        </p:nvSpPr>
        <p:spPr>
          <a:xfrm>
            <a:off x="5475951" y="5679083"/>
            <a:ext cx="496374" cy="16968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AA06C0E-4186-F119-0E7C-C9E9B83A00A5}"/>
              </a:ext>
            </a:extLst>
          </p:cNvPr>
          <p:cNvGrpSpPr/>
          <p:nvPr/>
        </p:nvGrpSpPr>
        <p:grpSpPr>
          <a:xfrm>
            <a:off x="6791361" y="617372"/>
            <a:ext cx="5293063" cy="1175148"/>
            <a:chOff x="6791361" y="617372"/>
            <a:chExt cx="5293063" cy="117514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65B2B01-8569-83BF-3A29-FBF6AD12B8A8}"/>
                </a:ext>
              </a:extLst>
            </p:cNvPr>
            <p:cNvGrpSpPr/>
            <p:nvPr/>
          </p:nvGrpSpPr>
          <p:grpSpPr>
            <a:xfrm>
              <a:off x="6791361" y="617372"/>
              <a:ext cx="2412652" cy="1175148"/>
              <a:chOff x="6791361" y="617372"/>
              <a:chExt cx="2412652" cy="1175148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B82983C-ADE5-F792-2A03-9DB27733C8DE}"/>
                  </a:ext>
                </a:extLst>
              </p:cNvPr>
              <p:cNvGrpSpPr/>
              <p:nvPr/>
            </p:nvGrpSpPr>
            <p:grpSpPr>
              <a:xfrm>
                <a:off x="6791361" y="617372"/>
                <a:ext cx="2412652" cy="1175148"/>
                <a:chOff x="8296311" y="825398"/>
                <a:chExt cx="2412652" cy="1175148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5F18BE6-2717-9C35-2C1D-71D753F1382A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6C8A75-CA24-072B-CF78-C57E7FBD74BC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A8DE383E-2747-F058-C80E-3FBF17E77909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solidFill>
                  <a:srgbClr val="FFCC7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1" name="Graphic 30" descr="Atom with solid fill">
                <a:extLst>
                  <a:ext uri="{FF2B5EF4-FFF2-40B4-BE49-F238E27FC236}">
                    <a16:creationId xmlns:a16="http://schemas.microsoft.com/office/drawing/2014/main" id="{25C6AD2F-D1A7-4865-34EA-0ECC27CA8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59239" y="747746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6B6B41-6A2C-36E1-1B37-61DA465F1660}"/>
                </a:ext>
              </a:extLst>
            </p:cNvPr>
            <p:cNvSpPr txBox="1"/>
            <p:nvPr/>
          </p:nvSpPr>
          <p:spPr>
            <a:xfrm>
              <a:off x="9334387" y="884022"/>
              <a:ext cx="27500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Why choose the Robotics Technology?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5A6838-8FDC-15FF-3282-A24DB4F8DDD2}"/>
              </a:ext>
            </a:extLst>
          </p:cNvPr>
          <p:cNvGrpSpPr/>
          <p:nvPr/>
        </p:nvGrpSpPr>
        <p:grpSpPr>
          <a:xfrm>
            <a:off x="-490569" y="1591908"/>
            <a:ext cx="4658000" cy="1323439"/>
            <a:chOff x="-490569" y="1591908"/>
            <a:chExt cx="4658000" cy="132343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9340638-13A2-312D-9BFC-EAA7FD9D8775}"/>
                </a:ext>
              </a:extLst>
            </p:cNvPr>
            <p:cNvGrpSpPr/>
            <p:nvPr/>
          </p:nvGrpSpPr>
          <p:grpSpPr>
            <a:xfrm>
              <a:off x="2291197" y="1618064"/>
              <a:ext cx="1876234" cy="1175148"/>
              <a:chOff x="1760379" y="1622963"/>
              <a:chExt cx="1876234" cy="117514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9F629CB-F218-CD8F-CF18-BFB585CD0D72}"/>
                  </a:ext>
                </a:extLst>
              </p:cNvPr>
              <p:cNvGrpSpPr/>
              <p:nvPr/>
            </p:nvGrpSpPr>
            <p:grpSpPr>
              <a:xfrm rot="10800000">
                <a:off x="1760379" y="1622963"/>
                <a:ext cx="1876234" cy="1175148"/>
                <a:chOff x="8832729" y="825398"/>
                <a:chExt cx="1876234" cy="1175148"/>
              </a:xfrm>
              <a:solidFill>
                <a:srgbClr val="C55A11"/>
              </a:solidFill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EF273D79-DDC4-9B53-B2A3-736CA769BC1C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DB643EE-4660-25CE-2828-6C3E7ADD1D1B}"/>
                    </a:ext>
                  </a:extLst>
                </p:cNvPr>
                <p:cNvSpPr/>
                <p:nvPr/>
              </p:nvSpPr>
              <p:spPr>
                <a:xfrm>
                  <a:off x="8895086" y="1423133"/>
                  <a:ext cx="638729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CB2A4151-06E5-25F9-2C0D-493533936641}"/>
                    </a:ext>
                  </a:extLst>
                </p:cNvPr>
                <p:cNvSpPr/>
                <p:nvPr/>
              </p:nvSpPr>
              <p:spPr>
                <a:xfrm>
                  <a:off x="8832729" y="1383636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5" name="Graphic 34" descr="Lights On with solid fill">
                <a:extLst>
                  <a:ext uri="{FF2B5EF4-FFF2-40B4-BE49-F238E27FC236}">
                    <a16:creationId xmlns:a16="http://schemas.microsoft.com/office/drawing/2014/main" id="{037A92DF-F804-4051-0B6C-7D01D0F33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85042" y="17575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D91CF3-296A-F43C-61AA-3C02ED3F1CC9}"/>
                </a:ext>
              </a:extLst>
            </p:cNvPr>
            <p:cNvSpPr txBox="1"/>
            <p:nvPr/>
          </p:nvSpPr>
          <p:spPr>
            <a:xfrm>
              <a:off x="-490569" y="1591908"/>
              <a:ext cx="27500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Score Technology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Mission</a:t>
              </a:r>
            </a:p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Vision</a:t>
              </a:r>
            </a:p>
            <a:p>
              <a:pPr algn="r"/>
              <a:endParaRPr lang="en-US" sz="2000" dirty="0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74A552-2DF9-9F67-4A19-E5175992833C}"/>
              </a:ext>
            </a:extLst>
          </p:cNvPr>
          <p:cNvGrpSpPr/>
          <p:nvPr/>
        </p:nvGrpSpPr>
        <p:grpSpPr>
          <a:xfrm>
            <a:off x="302935" y="3517834"/>
            <a:ext cx="4188591" cy="1175148"/>
            <a:chOff x="302935" y="3517834"/>
            <a:chExt cx="4188591" cy="117514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9DC1B5B-0CD8-AB5D-416A-D2A643A2F9DE}"/>
                </a:ext>
              </a:extLst>
            </p:cNvPr>
            <p:cNvGrpSpPr/>
            <p:nvPr/>
          </p:nvGrpSpPr>
          <p:grpSpPr>
            <a:xfrm>
              <a:off x="2554676" y="3517834"/>
              <a:ext cx="1936850" cy="1175148"/>
              <a:chOff x="8443703" y="3611919"/>
              <a:chExt cx="1936850" cy="117514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32D08BB-719E-F97D-D7BC-9CF742B49A48}"/>
                  </a:ext>
                </a:extLst>
              </p:cNvPr>
              <p:cNvGrpSpPr/>
              <p:nvPr/>
            </p:nvGrpSpPr>
            <p:grpSpPr>
              <a:xfrm>
                <a:off x="8443703" y="3611919"/>
                <a:ext cx="1936850" cy="1175148"/>
                <a:chOff x="9533815" y="825398"/>
                <a:chExt cx="1936850" cy="1175148"/>
              </a:xfrm>
              <a:solidFill>
                <a:srgbClr val="22668D"/>
              </a:solidFill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5383B76-663F-EEAB-5694-94C3075ADA8F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4BBB6D6-B999-B56D-790A-5518C847CBDF}"/>
                    </a:ext>
                  </a:extLst>
                </p:cNvPr>
                <p:cNvSpPr/>
                <p:nvPr/>
              </p:nvSpPr>
              <p:spPr>
                <a:xfrm>
                  <a:off x="10707763" y="1423132"/>
                  <a:ext cx="700546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DACB168B-0611-8763-B98B-E57FF5627275}"/>
                    </a:ext>
                  </a:extLst>
                </p:cNvPr>
                <p:cNvSpPr/>
                <p:nvPr/>
              </p:nvSpPr>
              <p:spPr>
                <a:xfrm>
                  <a:off x="11345953" y="1380943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9" name="Graphic 38" descr="Target with solid fill">
                <a:extLst>
                  <a:ext uri="{FF2B5EF4-FFF2-40B4-BE49-F238E27FC236}">
                    <a16:creationId xmlns:a16="http://schemas.microsoft.com/office/drawing/2014/main" id="{699070BB-1F25-E5F6-F993-353213A42E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574077" y="376261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1623D7E-4896-3461-6266-A2A1A1701F19}"/>
                </a:ext>
              </a:extLst>
            </p:cNvPr>
            <p:cNvSpPr txBox="1"/>
            <p:nvPr/>
          </p:nvSpPr>
          <p:spPr>
            <a:xfrm>
              <a:off x="302935" y="3767575"/>
              <a:ext cx="22172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Full Scene Application Cases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0EC460-7BFC-78AA-267F-24A47C81F6D2}"/>
              </a:ext>
            </a:extLst>
          </p:cNvPr>
          <p:cNvGrpSpPr/>
          <p:nvPr/>
        </p:nvGrpSpPr>
        <p:grpSpPr>
          <a:xfrm>
            <a:off x="7618445" y="2666385"/>
            <a:ext cx="4391847" cy="1175148"/>
            <a:chOff x="7618445" y="2224396"/>
            <a:chExt cx="4391847" cy="117514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AEB06AE-5F85-0C00-A753-AA0365D23214}"/>
                </a:ext>
              </a:extLst>
            </p:cNvPr>
            <p:cNvGrpSpPr/>
            <p:nvPr/>
          </p:nvGrpSpPr>
          <p:grpSpPr>
            <a:xfrm>
              <a:off x="7618445" y="2224396"/>
              <a:ext cx="2412652" cy="1175148"/>
              <a:chOff x="7618445" y="2224396"/>
              <a:chExt cx="2412652" cy="117514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C7D2E13-9644-723A-32EB-A17CBFA466FE}"/>
                  </a:ext>
                </a:extLst>
              </p:cNvPr>
              <p:cNvGrpSpPr/>
              <p:nvPr/>
            </p:nvGrpSpPr>
            <p:grpSpPr>
              <a:xfrm>
                <a:off x="7618445" y="2224396"/>
                <a:ext cx="2412652" cy="1175148"/>
                <a:chOff x="8296311" y="825398"/>
                <a:chExt cx="2412652" cy="1175148"/>
              </a:xfrm>
              <a:solidFill>
                <a:srgbClr val="8ECDDD"/>
              </a:solidFill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8E68C519-08C1-76A3-5DF1-B68AE4CF43F6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2BE2A0-64F0-6A10-EF07-C5A1CB9605BF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028CB00C-75DF-7875-EBBC-32003783BA1F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7" name="Graphic 36" descr="Single gear with solid fill">
                <a:extLst>
                  <a:ext uri="{FF2B5EF4-FFF2-40B4-BE49-F238E27FC236}">
                    <a16:creationId xmlns:a16="http://schemas.microsoft.com/office/drawing/2014/main" id="{8E9D4A8C-FA8D-510B-2689-8F5FF326D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986323" y="236493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A928A8-CCBF-098C-1EF5-5C3517BC214B}"/>
                </a:ext>
              </a:extLst>
            </p:cNvPr>
            <p:cNvSpPr txBox="1"/>
            <p:nvPr/>
          </p:nvSpPr>
          <p:spPr>
            <a:xfrm>
              <a:off x="10161471" y="2667794"/>
              <a:ext cx="18488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Roboto" pitchFamily="2" charset="0"/>
                  <a:ea typeface="Roboto" pitchFamily="2" charset="0"/>
                </a:rPr>
                <a:t>Key Features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A277C58-21C2-F323-EEB9-00B9AB168B95}"/>
              </a:ext>
            </a:extLst>
          </p:cNvPr>
          <p:cNvGrpSpPr/>
          <p:nvPr/>
        </p:nvGrpSpPr>
        <p:grpSpPr>
          <a:xfrm>
            <a:off x="-1172626" y="7018139"/>
            <a:ext cx="4695727" cy="1175148"/>
            <a:chOff x="64877" y="4170156"/>
            <a:chExt cx="4695727" cy="117514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7FAEA19-E7C7-CF0C-6094-A9ED844B92B2}"/>
                </a:ext>
              </a:extLst>
            </p:cNvPr>
            <p:cNvGrpSpPr/>
            <p:nvPr/>
          </p:nvGrpSpPr>
          <p:grpSpPr>
            <a:xfrm>
              <a:off x="2347952" y="4170156"/>
              <a:ext cx="2412652" cy="1175148"/>
              <a:chOff x="2347952" y="4170156"/>
              <a:chExt cx="2412652" cy="1175148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3CB0366-4F56-7EC2-21CA-C8947FBB2E08}"/>
                  </a:ext>
                </a:extLst>
              </p:cNvPr>
              <p:cNvGrpSpPr/>
              <p:nvPr/>
            </p:nvGrpSpPr>
            <p:grpSpPr>
              <a:xfrm rot="10800000">
                <a:off x="2347952" y="4170156"/>
                <a:ext cx="2412652" cy="1175148"/>
                <a:chOff x="8296311" y="825398"/>
                <a:chExt cx="2412652" cy="1175148"/>
              </a:xfrm>
              <a:solidFill>
                <a:srgbClr val="A9D18E"/>
              </a:solidFill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3B031354-4982-1467-58F8-A4B73253C374}"/>
                    </a:ext>
                  </a:extLst>
                </p:cNvPr>
                <p:cNvSpPr/>
                <p:nvPr/>
              </p:nvSpPr>
              <p:spPr>
                <a:xfrm>
                  <a:off x="9533815" y="825398"/>
                  <a:ext cx="1175148" cy="11751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441F985-A126-4981-62A8-E1F600FE80F1}"/>
                    </a:ext>
                  </a:extLst>
                </p:cNvPr>
                <p:cNvSpPr/>
                <p:nvPr/>
              </p:nvSpPr>
              <p:spPr>
                <a:xfrm>
                  <a:off x="8358667" y="1423132"/>
                  <a:ext cx="1175148" cy="457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6F98E49-7053-5F31-9AAB-DC79F1A229FC}"/>
                    </a:ext>
                  </a:extLst>
                </p:cNvPr>
                <p:cNvSpPr/>
                <p:nvPr/>
              </p:nvSpPr>
              <p:spPr>
                <a:xfrm>
                  <a:off x="8296311" y="1383635"/>
                  <a:ext cx="124712" cy="1247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3" name="Graphic 32" descr="Internet Of Things outline">
                <a:extLst>
                  <a:ext uri="{FF2B5EF4-FFF2-40B4-BE49-F238E27FC236}">
                    <a16:creationId xmlns:a16="http://schemas.microsoft.com/office/drawing/2014/main" id="{1C51189D-5FF7-A6D9-38FF-D4C3ED42EB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491002" y="432063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F715C8-CCD7-529F-FFFA-434594DB3146}"/>
                </a:ext>
              </a:extLst>
            </p:cNvPr>
            <p:cNvSpPr txBox="1"/>
            <p:nvPr/>
          </p:nvSpPr>
          <p:spPr>
            <a:xfrm>
              <a:off x="64877" y="4572196"/>
              <a:ext cx="2217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Roboto" pitchFamily="2" charset="0"/>
                  <a:ea typeface="Roboto" pitchFamily="2" charset="0"/>
                </a:rPr>
                <a:t>Brand Influence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BEBEB52-893A-98CB-D2DF-3C58E86F37A1}"/>
              </a:ext>
            </a:extLst>
          </p:cNvPr>
          <p:cNvSpPr txBox="1"/>
          <p:nvPr/>
        </p:nvSpPr>
        <p:spPr>
          <a:xfrm>
            <a:off x="835436" y="387673"/>
            <a:ext cx="32696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56AB8"/>
                </a:solidFill>
                <a:latin typeface="Roboto" pitchFamily="2" charset="0"/>
                <a:ea typeface="Roboto" pitchFamily="2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7538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18D36D-F60D-7F53-3D09-8D99EA9CD3F4}"/>
              </a:ext>
            </a:extLst>
          </p:cNvPr>
          <p:cNvSpPr txBox="1"/>
          <p:nvPr/>
        </p:nvSpPr>
        <p:spPr>
          <a:xfrm>
            <a:off x="347136" y="2969951"/>
            <a:ext cx="473391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WHY CHOOSE </a:t>
            </a:r>
          </a:p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THE ROBOTICS TECHNOLOGY?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5C8B91-2D02-DAA0-FB10-3B8E38164964}"/>
              </a:ext>
            </a:extLst>
          </p:cNvPr>
          <p:cNvSpPr/>
          <p:nvPr/>
        </p:nvSpPr>
        <p:spPr>
          <a:xfrm>
            <a:off x="403696" y="4771975"/>
            <a:ext cx="3574414" cy="45719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D21086-365D-57A0-1150-CA44F7AB6C1E}"/>
              </a:ext>
            </a:extLst>
          </p:cNvPr>
          <p:cNvGrpSpPr/>
          <p:nvPr/>
        </p:nvGrpSpPr>
        <p:grpSpPr>
          <a:xfrm>
            <a:off x="458769" y="5220312"/>
            <a:ext cx="3660744" cy="350448"/>
            <a:chOff x="458769" y="5220312"/>
            <a:chExt cx="3660744" cy="35044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34FF589-4DBA-D4D1-D13D-90BF955E042E}"/>
                </a:ext>
              </a:extLst>
            </p:cNvPr>
            <p:cNvGrpSpPr/>
            <p:nvPr/>
          </p:nvGrpSpPr>
          <p:grpSpPr>
            <a:xfrm>
              <a:off x="458769" y="5220312"/>
              <a:ext cx="350448" cy="350448"/>
              <a:chOff x="2040441" y="4906568"/>
              <a:chExt cx="1175148" cy="1175148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3703F3B-636B-0F0C-E596-68886CD4DD64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Graphic 19" descr="Atom with solid fill">
                <a:extLst>
                  <a:ext uri="{FF2B5EF4-FFF2-40B4-BE49-F238E27FC236}">
                    <a16:creationId xmlns:a16="http://schemas.microsoft.com/office/drawing/2014/main" id="{D417E222-E9FC-B4F7-BA87-79B1D1AE61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BB45CD-1978-0959-3058-161B220FD6B3}"/>
                </a:ext>
              </a:extLst>
            </p:cNvPr>
            <p:cNvSpPr txBox="1"/>
            <p:nvPr/>
          </p:nvSpPr>
          <p:spPr>
            <a:xfrm>
              <a:off x="1026969" y="5226259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i="0" u="none" strike="noStrike" baseline="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Dealing with repetitive tasks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A5AFA1-16FD-A82D-FD89-B8E94B119B0E}"/>
              </a:ext>
            </a:extLst>
          </p:cNvPr>
          <p:cNvGrpSpPr/>
          <p:nvPr/>
        </p:nvGrpSpPr>
        <p:grpSpPr>
          <a:xfrm>
            <a:off x="466347" y="6001981"/>
            <a:ext cx="3653166" cy="350448"/>
            <a:chOff x="466347" y="6001981"/>
            <a:chExt cx="3653166" cy="35044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279A4C-4A15-F8EF-C531-2F66F399D6ED}"/>
                </a:ext>
              </a:extLst>
            </p:cNvPr>
            <p:cNvSpPr txBox="1"/>
            <p:nvPr/>
          </p:nvSpPr>
          <p:spPr>
            <a:xfrm>
              <a:off x="1026969" y="600792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Reducing operating cost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9B822BD-F372-B99D-88B2-DEA82BFBDC50}"/>
                </a:ext>
              </a:extLst>
            </p:cNvPr>
            <p:cNvGrpSpPr/>
            <p:nvPr/>
          </p:nvGrpSpPr>
          <p:grpSpPr>
            <a:xfrm>
              <a:off x="466347" y="6001981"/>
              <a:ext cx="350448" cy="350448"/>
              <a:chOff x="2040441" y="4906568"/>
              <a:chExt cx="1175148" cy="1175148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C331B1B-F614-D1EA-51E2-00953EC33D86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Graphic 32" descr="Atom with solid fill">
                <a:extLst>
                  <a:ext uri="{FF2B5EF4-FFF2-40B4-BE49-F238E27FC236}">
                    <a16:creationId xmlns:a16="http://schemas.microsoft.com/office/drawing/2014/main" id="{764ECF14-AC0F-D881-D184-AFBDBCC60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D19FE-CCF9-DCA3-BAE6-C8A972E46D81}"/>
              </a:ext>
            </a:extLst>
          </p:cNvPr>
          <p:cNvGrpSpPr/>
          <p:nvPr/>
        </p:nvGrpSpPr>
        <p:grpSpPr>
          <a:xfrm>
            <a:off x="4467986" y="5211577"/>
            <a:ext cx="3653166" cy="350448"/>
            <a:chOff x="4467986" y="5211577"/>
            <a:chExt cx="3653166" cy="35044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3649D7-3718-30F1-D1C3-F7C128F47CC1}"/>
                </a:ext>
              </a:extLst>
            </p:cNvPr>
            <p:cNvSpPr txBox="1"/>
            <p:nvPr/>
          </p:nvSpPr>
          <p:spPr>
            <a:xfrm>
              <a:off x="5028608" y="5217524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Increasing working efficiency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0C5A2E4-EAE8-636C-3D88-F1DAC93B3E6F}"/>
                </a:ext>
              </a:extLst>
            </p:cNvPr>
            <p:cNvGrpSpPr/>
            <p:nvPr/>
          </p:nvGrpSpPr>
          <p:grpSpPr>
            <a:xfrm>
              <a:off x="4467986" y="5211577"/>
              <a:ext cx="350448" cy="350448"/>
              <a:chOff x="2040441" y="4906568"/>
              <a:chExt cx="1175148" cy="1175148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C408534-E509-6DC5-B432-F9B2B91F8F22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Graphic 38" descr="Atom with solid fill">
                <a:extLst>
                  <a:ext uri="{FF2B5EF4-FFF2-40B4-BE49-F238E27FC236}">
                    <a16:creationId xmlns:a16="http://schemas.microsoft.com/office/drawing/2014/main" id="{FF08F2B2-BEBD-BC60-9571-A8120450A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4E0CD86-B203-2DDE-6E5E-7ECA28B033AE}"/>
              </a:ext>
            </a:extLst>
          </p:cNvPr>
          <p:cNvGrpSpPr/>
          <p:nvPr/>
        </p:nvGrpSpPr>
        <p:grpSpPr>
          <a:xfrm>
            <a:off x="4467986" y="6015791"/>
            <a:ext cx="3653166" cy="350448"/>
            <a:chOff x="4467986" y="6015791"/>
            <a:chExt cx="3653166" cy="35044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A414D9-79F8-EB36-1E03-46695B0A9465}"/>
                </a:ext>
              </a:extLst>
            </p:cNvPr>
            <p:cNvSpPr txBox="1"/>
            <p:nvPr/>
          </p:nvSpPr>
          <p:spPr>
            <a:xfrm>
              <a:off x="5028608" y="602173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quality of service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CB8815E-0BD4-6DB6-9C9B-C8227285F913}"/>
                </a:ext>
              </a:extLst>
            </p:cNvPr>
            <p:cNvGrpSpPr/>
            <p:nvPr/>
          </p:nvGrpSpPr>
          <p:grpSpPr>
            <a:xfrm>
              <a:off x="4467986" y="6015791"/>
              <a:ext cx="350448" cy="350448"/>
              <a:chOff x="2040441" y="4906568"/>
              <a:chExt cx="1175148" cy="1175148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030B57C-022A-9B68-A802-EC3220D612AA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Graphic 43" descr="Atom with solid fill">
                <a:extLst>
                  <a:ext uri="{FF2B5EF4-FFF2-40B4-BE49-F238E27FC236}">
                    <a16:creationId xmlns:a16="http://schemas.microsoft.com/office/drawing/2014/main" id="{48360239-23EB-FECE-3686-4C3646864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80C0C-4BF7-0F44-BF58-E2B8212B8792}"/>
              </a:ext>
            </a:extLst>
          </p:cNvPr>
          <p:cNvGrpSpPr/>
          <p:nvPr/>
        </p:nvGrpSpPr>
        <p:grpSpPr>
          <a:xfrm>
            <a:off x="8469625" y="5245391"/>
            <a:ext cx="3653166" cy="350448"/>
            <a:chOff x="8469625" y="5245391"/>
            <a:chExt cx="3653166" cy="35044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7F5EA5-6071-97B9-99E0-E36F0BE9348F}"/>
                </a:ext>
              </a:extLst>
            </p:cNvPr>
            <p:cNvSpPr txBox="1"/>
            <p:nvPr/>
          </p:nvSpPr>
          <p:spPr>
            <a:xfrm>
              <a:off x="9030247" y="5251338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customer satisfaction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993F200-792A-773B-11A8-EE22E152A149}"/>
                </a:ext>
              </a:extLst>
            </p:cNvPr>
            <p:cNvGrpSpPr/>
            <p:nvPr/>
          </p:nvGrpSpPr>
          <p:grpSpPr>
            <a:xfrm>
              <a:off x="8469625" y="5245391"/>
              <a:ext cx="350448" cy="350448"/>
              <a:chOff x="2040441" y="4906568"/>
              <a:chExt cx="1175148" cy="1175148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16D6071-C2A2-906C-CAF8-4CDCD1084F45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Graphic 48" descr="Atom with solid fill">
                <a:extLst>
                  <a:ext uri="{FF2B5EF4-FFF2-40B4-BE49-F238E27FC236}">
                    <a16:creationId xmlns:a16="http://schemas.microsoft.com/office/drawing/2014/main" id="{E908C66F-BADD-1EAC-9749-D55705BCF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25C6544-A91D-5C07-811B-869A8F02D080}"/>
              </a:ext>
            </a:extLst>
          </p:cNvPr>
          <p:cNvGrpSpPr/>
          <p:nvPr/>
        </p:nvGrpSpPr>
        <p:grpSpPr>
          <a:xfrm>
            <a:off x="8469625" y="6049605"/>
            <a:ext cx="3653166" cy="350448"/>
            <a:chOff x="8469625" y="6049605"/>
            <a:chExt cx="3653166" cy="35044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E0D3461-0366-2212-14A2-A562F1237F3A}"/>
                </a:ext>
              </a:extLst>
            </p:cNvPr>
            <p:cNvSpPr txBox="1"/>
            <p:nvPr/>
          </p:nvSpPr>
          <p:spPr>
            <a:xfrm>
              <a:off x="9030247" y="6055552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Improving quality of service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99897D4-EA47-0D08-5685-41913EFF6B1C}"/>
                </a:ext>
              </a:extLst>
            </p:cNvPr>
            <p:cNvGrpSpPr/>
            <p:nvPr/>
          </p:nvGrpSpPr>
          <p:grpSpPr>
            <a:xfrm>
              <a:off x="8469625" y="6049605"/>
              <a:ext cx="350448" cy="350448"/>
              <a:chOff x="2040441" y="4906568"/>
              <a:chExt cx="1175148" cy="1175148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473FBCF-71F3-87CC-65D5-2E311F4AB89A}"/>
                  </a:ext>
                </a:extLst>
              </p:cNvPr>
              <p:cNvSpPr/>
              <p:nvPr/>
            </p:nvSpPr>
            <p:spPr>
              <a:xfrm>
                <a:off x="2040441" y="4906568"/>
                <a:ext cx="1175148" cy="1175148"/>
              </a:xfrm>
              <a:prstGeom prst="ellipse">
                <a:avLst/>
              </a:prstGeom>
              <a:solidFill>
                <a:srgbClr val="FFCC7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4" name="Graphic 53" descr="Atom with solid fill">
                <a:extLst>
                  <a:ext uri="{FF2B5EF4-FFF2-40B4-BE49-F238E27FC236}">
                    <a16:creationId xmlns:a16="http://schemas.microsoft.com/office/drawing/2014/main" id="{2AC8E1B7-8E60-596C-4C13-1AD1821B1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70815" y="5036942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55776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0A8FEE-14ED-9FBD-6066-EF39060BD5BC}"/>
              </a:ext>
            </a:extLst>
          </p:cNvPr>
          <p:cNvSpPr/>
          <p:nvPr/>
        </p:nvSpPr>
        <p:spPr>
          <a:xfrm>
            <a:off x="888379" y="1290620"/>
            <a:ext cx="4408943" cy="45076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7EE514-F2CD-5C97-A7BC-08208FC0AE9F}"/>
              </a:ext>
            </a:extLst>
          </p:cNvPr>
          <p:cNvSpPr/>
          <p:nvPr/>
        </p:nvSpPr>
        <p:spPr>
          <a:xfrm rot="1472320">
            <a:off x="906635" y="1175165"/>
            <a:ext cx="4408943" cy="450766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37C371-4B52-8906-1E3E-F9EB6F4227FE}"/>
              </a:ext>
            </a:extLst>
          </p:cNvPr>
          <p:cNvSpPr/>
          <p:nvPr/>
        </p:nvSpPr>
        <p:spPr>
          <a:xfrm rot="2669706">
            <a:off x="906637" y="1200517"/>
            <a:ext cx="4408943" cy="45076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3C812CA6-2EA1-9996-9B70-C4B44A7BC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95" y="1413632"/>
            <a:ext cx="5122405" cy="3535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C2F7BC-5C28-3F98-D620-A17D43E6D3BC}"/>
              </a:ext>
            </a:extLst>
          </p:cNvPr>
          <p:cNvSpPr txBox="1"/>
          <p:nvPr/>
        </p:nvSpPr>
        <p:spPr>
          <a:xfrm>
            <a:off x="6331879" y="3765483"/>
            <a:ext cx="517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Bringing intelligent robots to every family. Making everyday life more convenient and intelligent.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BA8D8E-0A28-F7FE-A473-CF17ED50D36E}"/>
              </a:ext>
            </a:extLst>
          </p:cNvPr>
          <p:cNvSpPr txBox="1"/>
          <p:nvPr/>
        </p:nvSpPr>
        <p:spPr>
          <a:xfrm>
            <a:off x="6331879" y="5044558"/>
            <a:ext cx="5173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With our intelligent robot as a carrier and AI technology as the core, we aim to build an intelligent eco-system with hardware, software, service, and content all integrated together.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629335-CC65-9FA1-06D4-BCED853A0912}"/>
              </a:ext>
            </a:extLst>
          </p:cNvPr>
          <p:cNvSpPr txBox="1"/>
          <p:nvPr/>
        </p:nvSpPr>
        <p:spPr>
          <a:xfrm>
            <a:off x="6771180" y="1056007"/>
            <a:ext cx="47339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SCORE TECHNOLOGY </a:t>
            </a:r>
          </a:p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MISSION - VISION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04A746-9370-DCEC-844B-C47B1A81561C}"/>
              </a:ext>
            </a:extLst>
          </p:cNvPr>
          <p:cNvSpPr/>
          <p:nvPr/>
        </p:nvSpPr>
        <p:spPr>
          <a:xfrm>
            <a:off x="7857441" y="2369577"/>
            <a:ext cx="3574414" cy="45719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E5727B-8F90-9599-0513-97A7B8B67B46}"/>
              </a:ext>
            </a:extLst>
          </p:cNvPr>
          <p:cNvGrpSpPr/>
          <p:nvPr/>
        </p:nvGrpSpPr>
        <p:grpSpPr>
          <a:xfrm>
            <a:off x="6439996" y="3190473"/>
            <a:ext cx="2789377" cy="477054"/>
            <a:chOff x="6456510" y="3593677"/>
            <a:chExt cx="2789377" cy="4770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AEC970-DB5C-B645-AFF6-E11B2F2DA821}"/>
                </a:ext>
              </a:extLst>
            </p:cNvPr>
            <p:cNvSpPr txBox="1"/>
            <p:nvPr/>
          </p:nvSpPr>
          <p:spPr>
            <a:xfrm>
              <a:off x="6782789" y="3593677"/>
              <a:ext cx="2463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Mission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A6F285-E60A-35D5-6921-29E69781AC07}"/>
                </a:ext>
              </a:extLst>
            </p:cNvPr>
            <p:cNvGrpSpPr/>
            <p:nvPr/>
          </p:nvGrpSpPr>
          <p:grpSpPr>
            <a:xfrm>
              <a:off x="6456510" y="3706823"/>
              <a:ext cx="294985" cy="294985"/>
              <a:chOff x="7666760" y="2704525"/>
              <a:chExt cx="1175148" cy="11751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808AEC1-9CE4-E759-7A16-E26AE0A49746}"/>
                  </a:ext>
                </a:extLst>
              </p:cNvPr>
              <p:cNvSpPr/>
              <p:nvPr/>
            </p:nvSpPr>
            <p:spPr>
              <a:xfrm rot="10800000">
                <a:off x="7666760" y="2704525"/>
                <a:ext cx="1175148" cy="1175148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Graphic 20" descr="Lights On with solid fill">
                <a:extLst>
                  <a:ext uri="{FF2B5EF4-FFF2-40B4-BE49-F238E27FC236}">
                    <a16:creationId xmlns:a16="http://schemas.microsoft.com/office/drawing/2014/main" id="{2DD80322-B014-88B7-B328-99B4589C70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91423" y="283911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D6795F1-E8E3-58DB-301B-F8EDBAABBD6B}"/>
              </a:ext>
            </a:extLst>
          </p:cNvPr>
          <p:cNvGrpSpPr/>
          <p:nvPr/>
        </p:nvGrpSpPr>
        <p:grpSpPr>
          <a:xfrm>
            <a:off x="6471290" y="4540269"/>
            <a:ext cx="2545647" cy="477054"/>
            <a:chOff x="6487804" y="4943473"/>
            <a:chExt cx="2545647" cy="4770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BE4CEE-DAE1-63D8-2BB0-DACEF8770D97}"/>
                </a:ext>
              </a:extLst>
            </p:cNvPr>
            <p:cNvSpPr txBox="1"/>
            <p:nvPr/>
          </p:nvSpPr>
          <p:spPr>
            <a:xfrm>
              <a:off x="6782789" y="4943473"/>
              <a:ext cx="225066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456DB7D-C2E0-6DC9-C8BC-FBB4509D395E}"/>
                </a:ext>
              </a:extLst>
            </p:cNvPr>
            <p:cNvGrpSpPr/>
            <p:nvPr/>
          </p:nvGrpSpPr>
          <p:grpSpPr>
            <a:xfrm>
              <a:off x="6487804" y="5034507"/>
              <a:ext cx="294985" cy="294985"/>
              <a:chOff x="7666760" y="2704525"/>
              <a:chExt cx="1175148" cy="117514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9F884D4-7866-29C7-DD0D-E640AB59EA19}"/>
                  </a:ext>
                </a:extLst>
              </p:cNvPr>
              <p:cNvSpPr/>
              <p:nvPr/>
            </p:nvSpPr>
            <p:spPr>
              <a:xfrm rot="10800000">
                <a:off x="7666760" y="2704525"/>
                <a:ext cx="1175148" cy="1175148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Graphic 27" descr="Lights On with solid fill">
                <a:extLst>
                  <a:ext uri="{FF2B5EF4-FFF2-40B4-BE49-F238E27FC236}">
                    <a16:creationId xmlns:a16="http://schemas.microsoft.com/office/drawing/2014/main" id="{8378535B-A7A0-B8BA-C8C5-92EF78BC6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91423" y="2839117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473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5" grpId="0" animBg="1"/>
      <p:bldP spid="5" grpId="1" animBg="1"/>
      <p:bldP spid="13" grpId="0"/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1DE1B32E-BA4E-61A2-D588-5D0BFC5979BE}"/>
              </a:ext>
            </a:extLst>
          </p:cNvPr>
          <p:cNvSpPr/>
          <p:nvPr/>
        </p:nvSpPr>
        <p:spPr>
          <a:xfrm>
            <a:off x="1518123" y="3028765"/>
            <a:ext cx="8942571" cy="372985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24D054-606A-260E-2258-17F2C411FD08}"/>
              </a:ext>
            </a:extLst>
          </p:cNvPr>
          <p:cNvSpPr/>
          <p:nvPr/>
        </p:nvSpPr>
        <p:spPr>
          <a:xfrm>
            <a:off x="2795869" y="3352800"/>
            <a:ext cx="6326410" cy="27969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485FF70-7D89-A9B0-8BD0-06D7CADECE2A}"/>
              </a:ext>
            </a:extLst>
          </p:cNvPr>
          <p:cNvSpPr/>
          <p:nvPr/>
        </p:nvSpPr>
        <p:spPr>
          <a:xfrm>
            <a:off x="3809512" y="3594847"/>
            <a:ext cx="4410909" cy="18915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F05645-A8A4-B70C-347F-46D3BE24DC65}"/>
              </a:ext>
            </a:extLst>
          </p:cNvPr>
          <p:cNvSpPr txBox="1"/>
          <p:nvPr/>
        </p:nvSpPr>
        <p:spPr>
          <a:xfrm>
            <a:off x="3729044" y="82975"/>
            <a:ext cx="4733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SCORE TECHNOLOGY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AF5E64-60BE-33BC-56E6-20F4A11CE5D1}"/>
              </a:ext>
            </a:extLst>
          </p:cNvPr>
          <p:cNvSpPr txBox="1"/>
          <p:nvPr/>
        </p:nvSpPr>
        <p:spPr>
          <a:xfrm>
            <a:off x="9252715" y="4624966"/>
            <a:ext cx="117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Systematic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Technology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C578E-4422-32C5-5BD1-B4413922DB93}"/>
              </a:ext>
            </a:extLst>
          </p:cNvPr>
          <p:cNvSpPr txBox="1"/>
          <p:nvPr/>
        </p:nvSpPr>
        <p:spPr>
          <a:xfrm>
            <a:off x="5513654" y="5575721"/>
            <a:ext cx="1334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Fushion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 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D8AC8D-DA7B-7EA9-9C8D-963D9AB99546}"/>
              </a:ext>
            </a:extLst>
          </p:cNvPr>
          <p:cNvSpPr txBox="1"/>
          <p:nvPr/>
        </p:nvSpPr>
        <p:spPr>
          <a:xfrm>
            <a:off x="4708498" y="4790745"/>
            <a:ext cx="277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Robot operating system application framework (ROSA)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A20C2-C2C5-4AF3-1DE4-B3A56F8C3CA4}"/>
              </a:ext>
            </a:extLst>
          </p:cNvPr>
          <p:cNvGrpSpPr/>
          <p:nvPr/>
        </p:nvGrpSpPr>
        <p:grpSpPr>
          <a:xfrm>
            <a:off x="3766967" y="4457167"/>
            <a:ext cx="1095345" cy="504711"/>
            <a:chOff x="3590572" y="4381865"/>
            <a:chExt cx="1095345" cy="5047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2B8815-CC1E-9204-A1AD-1AB4BF27D85C}"/>
                </a:ext>
              </a:extLst>
            </p:cNvPr>
            <p:cNvSpPr txBox="1"/>
            <p:nvPr/>
          </p:nvSpPr>
          <p:spPr>
            <a:xfrm>
              <a:off x="3590572" y="4424911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Integrated system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CDC7967-2456-6E7E-125E-DCB11A3059D0}"/>
                </a:ext>
              </a:extLst>
            </p:cNvPr>
            <p:cNvSpPr/>
            <p:nvPr/>
          </p:nvSpPr>
          <p:spPr>
            <a:xfrm rot="10800000">
              <a:off x="4070699" y="4381865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C36707-3607-65F2-2A5D-A8ED6A6954DD}"/>
              </a:ext>
            </a:extLst>
          </p:cNvPr>
          <p:cNvGrpSpPr/>
          <p:nvPr/>
        </p:nvGrpSpPr>
        <p:grpSpPr>
          <a:xfrm>
            <a:off x="4228547" y="3802724"/>
            <a:ext cx="1095345" cy="560136"/>
            <a:chOff x="4095197" y="3802724"/>
            <a:chExt cx="1095345" cy="56013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423405-93C0-843B-750C-DFA93AA69E86}"/>
                </a:ext>
              </a:extLst>
            </p:cNvPr>
            <p:cNvSpPr txBox="1"/>
            <p:nvPr/>
          </p:nvSpPr>
          <p:spPr>
            <a:xfrm>
              <a:off x="4095197" y="3901195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Modular development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763D9E4-3332-7568-0A05-965D55C3B30B}"/>
                </a:ext>
              </a:extLst>
            </p:cNvPr>
            <p:cNvSpPr/>
            <p:nvPr/>
          </p:nvSpPr>
          <p:spPr>
            <a:xfrm rot="10800000">
              <a:off x="4642871" y="3802724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94403D-A29C-FFE2-653E-81B35D0AF90F}"/>
              </a:ext>
            </a:extLst>
          </p:cNvPr>
          <p:cNvGrpSpPr/>
          <p:nvPr/>
        </p:nvGrpSpPr>
        <p:grpSpPr>
          <a:xfrm>
            <a:off x="7012585" y="4235708"/>
            <a:ext cx="1095345" cy="504711"/>
            <a:chOff x="3590572" y="4381865"/>
            <a:chExt cx="1095345" cy="5047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05AD47-C3A9-E48E-F049-C3B131FA5371}"/>
                </a:ext>
              </a:extLst>
            </p:cNvPr>
            <p:cNvSpPr txBox="1"/>
            <p:nvPr/>
          </p:nvSpPr>
          <p:spPr>
            <a:xfrm>
              <a:off x="3590572" y="4424911"/>
              <a:ext cx="10953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Potential for open source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568E-A5EB-72C3-B00B-B095684C9871}"/>
                </a:ext>
              </a:extLst>
            </p:cNvPr>
            <p:cNvSpPr/>
            <p:nvPr/>
          </p:nvSpPr>
          <p:spPr>
            <a:xfrm rot="10800000">
              <a:off x="4070699" y="4381865"/>
              <a:ext cx="86091" cy="86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F3C4BAA-A84A-06B5-2AD2-4DF4A28F4FA8}"/>
              </a:ext>
            </a:extLst>
          </p:cNvPr>
          <p:cNvSpPr txBox="1"/>
          <p:nvPr/>
        </p:nvSpPr>
        <p:spPr>
          <a:xfrm>
            <a:off x="1569237" y="4624966"/>
            <a:ext cx="1175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Systematic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Technology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E55B0C-9C58-B921-68A3-416CDB872C80}"/>
              </a:ext>
            </a:extLst>
          </p:cNvPr>
          <p:cNvGrpSpPr/>
          <p:nvPr/>
        </p:nvGrpSpPr>
        <p:grpSpPr>
          <a:xfrm>
            <a:off x="910987" y="1048820"/>
            <a:ext cx="5007695" cy="2694171"/>
            <a:chOff x="961243" y="1060644"/>
            <a:chExt cx="5007695" cy="2694171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253B48F-AA00-C52E-2E1B-F3B15CA7D163}"/>
                </a:ext>
              </a:extLst>
            </p:cNvPr>
            <p:cNvSpPr/>
            <p:nvPr/>
          </p:nvSpPr>
          <p:spPr>
            <a:xfrm>
              <a:off x="961243" y="1060644"/>
              <a:ext cx="5007695" cy="26941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16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C362074-F9E7-4D6E-C03D-815D09A62C6C}"/>
                </a:ext>
              </a:extLst>
            </p:cNvPr>
            <p:cNvGrpSpPr/>
            <p:nvPr/>
          </p:nvGrpSpPr>
          <p:grpSpPr>
            <a:xfrm>
              <a:off x="1224356" y="1843794"/>
              <a:ext cx="2854067" cy="293767"/>
              <a:chOff x="1091006" y="1843794"/>
              <a:chExt cx="2854067" cy="293767"/>
            </a:xfrm>
          </p:grpSpPr>
          <p:pic>
            <p:nvPicPr>
              <p:cNvPr id="44" name="Graphic 43" descr="Badge New with solid fill">
                <a:extLst>
                  <a:ext uri="{FF2B5EF4-FFF2-40B4-BE49-F238E27FC236}">
                    <a16:creationId xmlns:a16="http://schemas.microsoft.com/office/drawing/2014/main" id="{6DC71FD4-3366-CB66-D654-C451890A8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E6FEB36-E94B-8EF6-A94C-D0E9D94F88D8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High-performance Servo Actuators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931814-D43B-18D0-78E0-0351918FC1B2}"/>
                </a:ext>
              </a:extLst>
            </p:cNvPr>
            <p:cNvSpPr txBox="1"/>
            <p:nvPr/>
          </p:nvSpPr>
          <p:spPr>
            <a:xfrm>
              <a:off x="1407774" y="1354471"/>
              <a:ext cx="288236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Systematic Technology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0C566E2-D320-5BE9-6423-E464AD99D9FE}"/>
                </a:ext>
              </a:extLst>
            </p:cNvPr>
            <p:cNvGrpSpPr/>
            <p:nvPr/>
          </p:nvGrpSpPr>
          <p:grpSpPr>
            <a:xfrm>
              <a:off x="1224356" y="2334449"/>
              <a:ext cx="2854067" cy="293767"/>
              <a:chOff x="1091006" y="1843794"/>
              <a:chExt cx="2854067" cy="293767"/>
            </a:xfrm>
          </p:grpSpPr>
          <p:pic>
            <p:nvPicPr>
              <p:cNvPr id="47" name="Graphic 46" descr="Badge New with solid fill">
                <a:extLst>
                  <a:ext uri="{FF2B5EF4-FFF2-40B4-BE49-F238E27FC236}">
                    <a16:creationId xmlns:a16="http://schemas.microsoft.com/office/drawing/2014/main" id="{E5E66C5C-F4FD-CC7C-7262-82FC3E7FE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E63D090-C99A-C784-C077-8B8A2B14201E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Mechanical Transmission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B08B763-4C59-BAF0-B29B-445DC7DD845F}"/>
                </a:ext>
              </a:extLst>
            </p:cNvPr>
            <p:cNvGrpSpPr/>
            <p:nvPr/>
          </p:nvGrpSpPr>
          <p:grpSpPr>
            <a:xfrm>
              <a:off x="1224356" y="2825103"/>
              <a:ext cx="2854067" cy="293767"/>
              <a:chOff x="1091006" y="1843794"/>
              <a:chExt cx="2854067" cy="293767"/>
            </a:xfrm>
          </p:grpSpPr>
          <p:pic>
            <p:nvPicPr>
              <p:cNvPr id="50" name="Graphic 49" descr="Badge New with solid fill">
                <a:extLst>
                  <a:ext uri="{FF2B5EF4-FFF2-40B4-BE49-F238E27FC236}">
                    <a16:creationId xmlns:a16="http://schemas.microsoft.com/office/drawing/2014/main" id="{F192E869-8A0D-8490-B010-CCE6507B7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91006" y="1843794"/>
                <a:ext cx="293767" cy="293767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3A5A105-3231-BED3-3230-6B4A2FCBF225}"/>
                  </a:ext>
                </a:extLst>
              </p:cNvPr>
              <p:cNvSpPr txBox="1"/>
              <p:nvPr/>
            </p:nvSpPr>
            <p:spPr>
              <a:xfrm>
                <a:off x="1380149" y="1856896"/>
                <a:ext cx="25649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Motion planning &amp; Controls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F52ED2-AAFD-B6D3-EEA3-E2C9C8887827}"/>
              </a:ext>
            </a:extLst>
          </p:cNvPr>
          <p:cNvGrpSpPr/>
          <p:nvPr/>
        </p:nvGrpSpPr>
        <p:grpSpPr>
          <a:xfrm>
            <a:off x="6519348" y="1010250"/>
            <a:ext cx="5174365" cy="3178652"/>
            <a:chOff x="6135608" y="1004449"/>
            <a:chExt cx="5174365" cy="317865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3163BBA9-41D6-50B0-C0D0-4304EA189B98}"/>
                </a:ext>
              </a:extLst>
            </p:cNvPr>
            <p:cNvSpPr/>
            <p:nvPr/>
          </p:nvSpPr>
          <p:spPr>
            <a:xfrm>
              <a:off x="6135608" y="1004449"/>
              <a:ext cx="5007695" cy="3178652"/>
            </a:xfrm>
            <a:prstGeom prst="roundRect">
              <a:avLst/>
            </a:prstGeom>
            <a:solidFill>
              <a:srgbClr val="9999FF">
                <a:alpha val="16000"/>
              </a:srgbClr>
            </a:solidFill>
            <a:ln>
              <a:solidFill>
                <a:srgbClr val="999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F4971F2-A278-490B-E503-C97400C805FF}"/>
                </a:ext>
              </a:extLst>
            </p:cNvPr>
            <p:cNvGrpSpPr/>
            <p:nvPr/>
          </p:nvGrpSpPr>
          <p:grpSpPr>
            <a:xfrm>
              <a:off x="7946802" y="1229108"/>
              <a:ext cx="3363171" cy="1713160"/>
              <a:chOff x="7946802" y="1229108"/>
              <a:chExt cx="3363171" cy="171316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05D8D70-7A9F-455E-10A6-A066DA7ECBAA}"/>
                  </a:ext>
                </a:extLst>
              </p:cNvPr>
              <p:cNvSpPr txBox="1"/>
              <p:nvPr/>
            </p:nvSpPr>
            <p:spPr>
              <a:xfrm>
                <a:off x="7946802" y="1229108"/>
                <a:ext cx="2882365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7030A0"/>
                    </a:solidFill>
                    <a:latin typeface="Roboto" pitchFamily="2" charset="0"/>
                    <a:ea typeface="Roboto" pitchFamily="2" charset="0"/>
                  </a:rPr>
                  <a:t>Systematic Technology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07BFB7B-FC23-9A5F-C0EA-AB412CD722DD}"/>
                  </a:ext>
                </a:extLst>
              </p:cNvPr>
              <p:cNvGrpSpPr/>
              <p:nvPr/>
            </p:nvGrpSpPr>
            <p:grpSpPr>
              <a:xfrm>
                <a:off x="8020009" y="1723628"/>
                <a:ext cx="2938512" cy="461665"/>
                <a:chOff x="7886659" y="1656953"/>
                <a:chExt cx="2938512" cy="461665"/>
              </a:xfrm>
            </p:grpSpPr>
            <p:pic>
              <p:nvPicPr>
                <p:cNvPr id="54" name="Graphic 53" descr="Badge Tick1 with solid fill">
                  <a:extLst>
                    <a:ext uri="{FF2B5EF4-FFF2-40B4-BE49-F238E27FC236}">
                      <a16:creationId xmlns:a16="http://schemas.microsoft.com/office/drawing/2014/main" id="{E9B4E87D-F3B0-C81E-074A-9119FB5BF5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6659" y="1730110"/>
                  <a:ext cx="294659" cy="294659"/>
                </a:xfrm>
                <a:prstGeom prst="rect">
                  <a:avLst/>
                </a:prstGeom>
              </p:spPr>
            </p:pic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79218B6-E94B-0D0A-95F9-CA0B7BA8AA10}"/>
                    </a:ext>
                  </a:extLst>
                </p:cNvPr>
                <p:cNvSpPr txBox="1"/>
                <p:nvPr/>
              </p:nvSpPr>
              <p:spPr>
                <a:xfrm>
                  <a:off x="8260247" y="1656953"/>
                  <a:ext cx="25649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333399"/>
                      </a:solidFill>
                      <a:latin typeface="Roboto" pitchFamily="2" charset="0"/>
                      <a:ea typeface="Roboto" pitchFamily="2" charset="0"/>
                    </a:rPr>
                    <a:t>Robot Centered Computer Vision and perception technology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5BA327D-6440-09AD-9F95-B0F16BA4CF94}"/>
                  </a:ext>
                </a:extLst>
              </p:cNvPr>
              <p:cNvGrpSpPr/>
              <p:nvPr/>
            </p:nvGrpSpPr>
            <p:grpSpPr>
              <a:xfrm>
                <a:off x="8876723" y="2295937"/>
                <a:ext cx="2433250" cy="646331"/>
                <a:chOff x="7886659" y="1656953"/>
                <a:chExt cx="2433250" cy="646331"/>
              </a:xfrm>
            </p:grpSpPr>
            <p:pic>
              <p:nvPicPr>
                <p:cNvPr id="58" name="Graphic 57" descr="Badge Tick1 with solid fill">
                  <a:extLst>
                    <a:ext uri="{FF2B5EF4-FFF2-40B4-BE49-F238E27FC236}">
                      <a16:creationId xmlns:a16="http://schemas.microsoft.com/office/drawing/2014/main" id="{0996603D-B561-4845-6339-5A3FCBA0EF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6659" y="1730110"/>
                  <a:ext cx="294659" cy="294659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6D2BCBE-088D-DB1A-22FA-E4D28FD953F8}"/>
                    </a:ext>
                  </a:extLst>
                </p:cNvPr>
                <p:cNvSpPr txBox="1"/>
                <p:nvPr/>
              </p:nvSpPr>
              <p:spPr>
                <a:xfrm>
                  <a:off x="8260247" y="1656953"/>
                  <a:ext cx="205966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333399"/>
                      </a:solidFill>
                      <a:latin typeface="Roboto" pitchFamily="2" charset="0"/>
                      <a:ea typeface="Roboto" pitchFamily="2" charset="0"/>
                    </a:rPr>
                    <a:t>Intelligent speech interaction technology (ASR, NLP, TTS)</a:t>
                  </a:r>
                </a:p>
              </p:txBody>
            </p:sp>
          </p:grpSp>
        </p:grpSp>
      </p:grpSp>
      <p:pic>
        <p:nvPicPr>
          <p:cNvPr id="3" name="Picture 2" descr="A white robot with a round black circle&#10;&#10;Description automatically generated">
            <a:extLst>
              <a:ext uri="{FF2B5EF4-FFF2-40B4-BE49-F238E27FC236}">
                <a16:creationId xmlns:a16="http://schemas.microsoft.com/office/drawing/2014/main" id="{4CD6DAC8-EE41-3738-090C-97282834D6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5" t="7966" r="24264" b="7067"/>
          <a:stretch/>
        </p:blipFill>
        <p:spPr>
          <a:xfrm>
            <a:off x="4836008" y="708817"/>
            <a:ext cx="2564925" cy="398852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A6B3287-34CE-5F83-24FC-C034AC2775E9}"/>
              </a:ext>
            </a:extLst>
          </p:cNvPr>
          <p:cNvGrpSpPr/>
          <p:nvPr/>
        </p:nvGrpSpPr>
        <p:grpSpPr>
          <a:xfrm>
            <a:off x="4008184" y="2271248"/>
            <a:ext cx="843802" cy="1462246"/>
            <a:chOff x="3361449" y="2241770"/>
            <a:chExt cx="843802" cy="146224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C4579DA-AF76-91F8-C107-C1EEA7771C96}"/>
                </a:ext>
              </a:extLst>
            </p:cNvPr>
            <p:cNvSpPr/>
            <p:nvPr/>
          </p:nvSpPr>
          <p:spPr>
            <a:xfrm>
              <a:off x="3755316" y="3028765"/>
              <a:ext cx="68895" cy="67525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DDE5A7-ECD3-3346-B26D-A57D3C98151B}"/>
                </a:ext>
              </a:extLst>
            </p:cNvPr>
            <p:cNvGrpSpPr/>
            <p:nvPr/>
          </p:nvGrpSpPr>
          <p:grpSpPr>
            <a:xfrm>
              <a:off x="3361449" y="2241770"/>
              <a:ext cx="843802" cy="818462"/>
              <a:chOff x="3384309" y="2188780"/>
              <a:chExt cx="843802" cy="81846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227E5D3-55B8-C8B7-2289-101A73AB68EB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73DA03-5228-A1E4-6525-F2AA4BB12AFF}"/>
                  </a:ext>
                </a:extLst>
              </p:cNvPr>
              <p:cNvSpPr txBox="1"/>
              <p:nvPr/>
            </p:nvSpPr>
            <p:spPr>
              <a:xfrm>
                <a:off x="3384309" y="2386522"/>
                <a:ext cx="84268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SLAM &amp; Navigation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67559B-A1E9-7A64-8B47-32E48A67FE7E}"/>
              </a:ext>
            </a:extLst>
          </p:cNvPr>
          <p:cNvGrpSpPr/>
          <p:nvPr/>
        </p:nvGrpSpPr>
        <p:grpSpPr>
          <a:xfrm>
            <a:off x="7154785" y="2570519"/>
            <a:ext cx="843802" cy="1184296"/>
            <a:chOff x="3361449" y="2241770"/>
            <a:chExt cx="843802" cy="11842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D1B1BEE-3DF2-E9C0-6F59-12F32BD35488}"/>
                </a:ext>
              </a:extLst>
            </p:cNvPr>
            <p:cNvSpPr/>
            <p:nvPr/>
          </p:nvSpPr>
          <p:spPr>
            <a:xfrm>
              <a:off x="3755316" y="3028765"/>
              <a:ext cx="45719" cy="3973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0E9E0EA-2D58-AE24-17E0-4529C706A1AA}"/>
                </a:ext>
              </a:extLst>
            </p:cNvPr>
            <p:cNvGrpSpPr/>
            <p:nvPr/>
          </p:nvGrpSpPr>
          <p:grpSpPr>
            <a:xfrm>
              <a:off x="3361449" y="2241770"/>
              <a:ext cx="843802" cy="818462"/>
              <a:chOff x="3384309" y="2188780"/>
              <a:chExt cx="843802" cy="818462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7120F96-BA65-AA6C-CE6C-A3A68A66F2DC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7CB379-89F6-DA15-8768-70782AEB021C}"/>
                  </a:ext>
                </a:extLst>
              </p:cNvPr>
              <p:cNvSpPr txBox="1"/>
              <p:nvPr/>
            </p:nvSpPr>
            <p:spPr>
              <a:xfrm>
                <a:off x="3384309" y="2291272"/>
                <a:ext cx="84268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Human-machine Interaction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E874E4-0E53-1BC0-F06A-1E9376B6C55C}"/>
              </a:ext>
            </a:extLst>
          </p:cNvPr>
          <p:cNvGrpSpPr/>
          <p:nvPr/>
        </p:nvGrpSpPr>
        <p:grpSpPr>
          <a:xfrm>
            <a:off x="8025547" y="2742679"/>
            <a:ext cx="1134132" cy="1434674"/>
            <a:chOff x="3214919" y="2241770"/>
            <a:chExt cx="1134132" cy="143467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1D70A30-17F1-FECA-2F43-571D2593A42C}"/>
                </a:ext>
              </a:extLst>
            </p:cNvPr>
            <p:cNvSpPr/>
            <p:nvPr/>
          </p:nvSpPr>
          <p:spPr>
            <a:xfrm>
              <a:off x="3755316" y="3028765"/>
              <a:ext cx="45719" cy="64767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AA7955-3598-C1F0-C726-3D82184BA73B}"/>
                </a:ext>
              </a:extLst>
            </p:cNvPr>
            <p:cNvGrpSpPr/>
            <p:nvPr/>
          </p:nvGrpSpPr>
          <p:grpSpPr>
            <a:xfrm>
              <a:off x="3214919" y="2241770"/>
              <a:ext cx="1134132" cy="818462"/>
              <a:chOff x="3237779" y="2188780"/>
              <a:chExt cx="1134132" cy="81846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3EB005E1-9934-4F45-7261-9842117478B8}"/>
                  </a:ext>
                </a:extLst>
              </p:cNvPr>
              <p:cNvSpPr/>
              <p:nvPr/>
            </p:nvSpPr>
            <p:spPr>
              <a:xfrm>
                <a:off x="3385429" y="2188780"/>
                <a:ext cx="842682" cy="81846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7C2DAA0-A139-AF4D-B2D8-A2986A8CB1A6}"/>
                  </a:ext>
                </a:extLst>
              </p:cNvPr>
              <p:cNvSpPr txBox="1"/>
              <p:nvPr/>
            </p:nvSpPr>
            <p:spPr>
              <a:xfrm>
                <a:off x="3237779" y="2355400"/>
                <a:ext cx="113413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Eye-hand Coordination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318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8" grpId="0"/>
      <p:bldP spid="9" grpId="0"/>
      <p:bldP spid="10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5">
                <a:lumMod val="75000"/>
              </a:schemeClr>
            </a:gs>
            <a:gs pos="36000">
              <a:schemeClr val="accent5">
                <a:lumMod val="68000"/>
              </a:schemeClr>
            </a:gs>
            <a:gs pos="0">
              <a:schemeClr val="accent5">
                <a:lumMod val="89000"/>
              </a:schemeClr>
            </a:gs>
            <a:gs pos="56000">
              <a:schemeClr val="accent5">
                <a:lumMod val="68000"/>
              </a:schemeClr>
            </a:gs>
            <a:gs pos="78000">
              <a:schemeClr val="accent5">
                <a:lumMod val="75000"/>
              </a:schemeClr>
            </a:gs>
            <a:gs pos="100000">
              <a:schemeClr val="accent5">
                <a:lumMod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DB8F474-8A0E-0042-AF1E-B36447C257D7}"/>
              </a:ext>
            </a:extLst>
          </p:cNvPr>
          <p:cNvSpPr/>
          <p:nvPr/>
        </p:nvSpPr>
        <p:spPr>
          <a:xfrm>
            <a:off x="5219700" y="0"/>
            <a:ext cx="6981825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652FFB-6388-489F-1DC8-E013FA74F9B0}"/>
              </a:ext>
            </a:extLst>
          </p:cNvPr>
          <p:cNvGrpSpPr/>
          <p:nvPr/>
        </p:nvGrpSpPr>
        <p:grpSpPr>
          <a:xfrm>
            <a:off x="-1802266" y="2384239"/>
            <a:ext cx="5700317" cy="4426651"/>
            <a:chOff x="-1802266" y="2384239"/>
            <a:chExt cx="5700317" cy="442665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797CB7-007F-CCBE-2E3F-10E012E76CB0}"/>
                </a:ext>
              </a:extLst>
            </p:cNvPr>
            <p:cNvSpPr/>
            <p:nvPr/>
          </p:nvSpPr>
          <p:spPr>
            <a:xfrm rot="1067950">
              <a:off x="-1802266" y="5304426"/>
              <a:ext cx="4895850" cy="1073236"/>
            </a:xfrm>
            <a:prstGeom prst="ellipse">
              <a:avLst/>
            </a:prstGeom>
            <a:solidFill>
              <a:schemeClr val="accent5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white robot with black eyes&#10;&#10;Description automatically generated">
              <a:extLst>
                <a:ext uri="{FF2B5EF4-FFF2-40B4-BE49-F238E27FC236}">
                  <a16:creationId xmlns:a16="http://schemas.microsoft.com/office/drawing/2014/main" id="{C881F3D2-BE0A-A7DE-3F81-83AA4F4FE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00" t="8195" r="26869" b="6249"/>
            <a:stretch/>
          </p:blipFill>
          <p:spPr>
            <a:xfrm flipH="1">
              <a:off x="613995" y="2384239"/>
              <a:ext cx="3284056" cy="4426651"/>
            </a:xfrm>
            <a:prstGeom prst="rect">
              <a:avLst/>
            </a:prstGeom>
          </p:spPr>
        </p:pic>
      </p:grpSp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F1CFE5A-3A46-FD34-4DC9-9BD57EE45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4" y="19794"/>
            <a:ext cx="1898279" cy="757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C4C0D3-4D47-4865-4314-370EF509C2BD}"/>
              </a:ext>
            </a:extLst>
          </p:cNvPr>
          <p:cNvSpPr txBox="1"/>
          <p:nvPr/>
        </p:nvSpPr>
        <p:spPr>
          <a:xfrm>
            <a:off x="311521" y="1374361"/>
            <a:ext cx="277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New Era for intelligent robotic service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91A45C-392F-8ACB-0909-4A00E778114E}"/>
              </a:ext>
            </a:extLst>
          </p:cNvPr>
          <p:cNvSpPr txBox="1"/>
          <p:nvPr/>
        </p:nvSpPr>
        <p:spPr>
          <a:xfrm>
            <a:off x="311521" y="857427"/>
            <a:ext cx="306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Customized, Cloud-based, Intelligent Humanoid Service Robot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081110-E529-D8EF-A622-E34DCAD7122A}"/>
              </a:ext>
            </a:extLst>
          </p:cNvPr>
          <p:cNvCxnSpPr>
            <a:cxnSpLocks/>
          </p:cNvCxnSpPr>
          <p:nvPr/>
        </p:nvCxnSpPr>
        <p:spPr>
          <a:xfrm flipH="1">
            <a:off x="361950" y="1670410"/>
            <a:ext cx="2724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2BECF-1AFA-9714-CCF4-8708E48A5272}"/>
              </a:ext>
            </a:extLst>
          </p:cNvPr>
          <p:cNvGrpSpPr/>
          <p:nvPr/>
        </p:nvGrpSpPr>
        <p:grpSpPr>
          <a:xfrm>
            <a:off x="321046" y="1780053"/>
            <a:ext cx="2288805" cy="307777"/>
            <a:chOff x="3578597" y="855697"/>
            <a:chExt cx="2288805" cy="3077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5910C2-ED65-0F7F-E23E-BBF7519407A9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Cloud-based Robotic OS</a:t>
              </a:r>
            </a:p>
          </p:txBody>
        </p:sp>
        <p:pic>
          <p:nvPicPr>
            <p:cNvPr id="19" name="Graphic 18" descr="Checkbox Checked with solid fill">
              <a:extLst>
                <a:ext uri="{FF2B5EF4-FFF2-40B4-BE49-F238E27FC236}">
                  <a16:creationId xmlns:a16="http://schemas.microsoft.com/office/drawing/2014/main" id="{AB68A412-1CB3-A9DA-71EB-80D7EE3B4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270B59-5FBB-4A55-68FA-1E77245C750E}"/>
              </a:ext>
            </a:extLst>
          </p:cNvPr>
          <p:cNvGrpSpPr/>
          <p:nvPr/>
        </p:nvGrpSpPr>
        <p:grpSpPr>
          <a:xfrm>
            <a:off x="321046" y="2094867"/>
            <a:ext cx="2288805" cy="307777"/>
            <a:chOff x="3578597" y="855697"/>
            <a:chExt cx="2288805" cy="3077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B90D9E-3B7C-6787-D674-80816F4C6E0F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Open API</a:t>
              </a:r>
            </a:p>
          </p:txBody>
        </p:sp>
        <p:pic>
          <p:nvPicPr>
            <p:cNvPr id="23" name="Graphic 22" descr="Checkbox Checked with solid fill">
              <a:extLst>
                <a:ext uri="{FF2B5EF4-FFF2-40B4-BE49-F238E27FC236}">
                  <a16:creationId xmlns:a16="http://schemas.microsoft.com/office/drawing/2014/main" id="{866BC94A-A6A5-D8D5-3298-24FCD6CDD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E2D18A-032F-F533-072A-7E05C6534D6D}"/>
              </a:ext>
            </a:extLst>
          </p:cNvPr>
          <p:cNvGrpSpPr/>
          <p:nvPr/>
        </p:nvGrpSpPr>
        <p:grpSpPr>
          <a:xfrm>
            <a:off x="2813233" y="1774369"/>
            <a:ext cx="2288805" cy="307777"/>
            <a:chOff x="3578597" y="855697"/>
            <a:chExt cx="2288805" cy="30777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462A65-07B6-E957-B76F-9AF9A631E3A2}"/>
                </a:ext>
              </a:extLst>
            </p:cNvPr>
            <p:cNvSpPr txBox="1"/>
            <p:nvPr/>
          </p:nvSpPr>
          <p:spPr>
            <a:xfrm>
              <a:off x="3778622" y="855697"/>
              <a:ext cx="2088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Customized Service</a:t>
              </a:r>
            </a:p>
          </p:txBody>
        </p:sp>
        <p:pic>
          <p:nvPicPr>
            <p:cNvPr id="26" name="Graphic 25" descr="Checkbox Checked with solid fill">
              <a:extLst>
                <a:ext uri="{FF2B5EF4-FFF2-40B4-BE49-F238E27FC236}">
                  <a16:creationId xmlns:a16="http://schemas.microsoft.com/office/drawing/2014/main" id="{E41381C6-5112-7CD9-4F72-F297B7B9D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18E071-3F1F-BD0E-76AA-806F4338D5EE}"/>
              </a:ext>
            </a:extLst>
          </p:cNvPr>
          <p:cNvGrpSpPr/>
          <p:nvPr/>
        </p:nvGrpSpPr>
        <p:grpSpPr>
          <a:xfrm>
            <a:off x="2813233" y="2089183"/>
            <a:ext cx="2015943" cy="307777"/>
            <a:chOff x="3578597" y="855697"/>
            <a:chExt cx="2015943" cy="3077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1242CA-9531-8ED4-7EAF-B27C05F05AC3}"/>
                </a:ext>
              </a:extLst>
            </p:cNvPr>
            <p:cNvSpPr txBox="1"/>
            <p:nvPr/>
          </p:nvSpPr>
          <p:spPr>
            <a:xfrm>
              <a:off x="3778622" y="855697"/>
              <a:ext cx="18159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One stop solution</a:t>
              </a:r>
            </a:p>
          </p:txBody>
        </p:sp>
        <p:pic>
          <p:nvPicPr>
            <p:cNvPr id="29" name="Graphic 28" descr="Checkbox Checked with solid fill">
              <a:extLst>
                <a:ext uri="{FF2B5EF4-FFF2-40B4-BE49-F238E27FC236}">
                  <a16:creationId xmlns:a16="http://schemas.microsoft.com/office/drawing/2014/main" id="{2DF4715B-5CEB-051F-32F7-616CCC7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78597" y="895285"/>
              <a:ext cx="228600" cy="228600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F96243C-1C39-2518-9723-737546C29C7F}"/>
              </a:ext>
            </a:extLst>
          </p:cNvPr>
          <p:cNvSpPr txBox="1"/>
          <p:nvPr/>
        </p:nvSpPr>
        <p:spPr>
          <a:xfrm>
            <a:off x="6109864" y="704592"/>
            <a:ext cx="57844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KEY FEATURES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DC47D14-073D-678C-B493-B5C7D9272413}"/>
              </a:ext>
            </a:extLst>
          </p:cNvPr>
          <p:cNvSpPr/>
          <p:nvPr/>
        </p:nvSpPr>
        <p:spPr>
          <a:xfrm flipV="1">
            <a:off x="9753600" y="1430170"/>
            <a:ext cx="2019299" cy="592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9493B2-5434-1BE3-32CB-50D0A4D967CC}"/>
              </a:ext>
            </a:extLst>
          </p:cNvPr>
          <p:cNvGrpSpPr/>
          <p:nvPr/>
        </p:nvGrpSpPr>
        <p:grpSpPr>
          <a:xfrm>
            <a:off x="8938991" y="2353829"/>
            <a:ext cx="3253009" cy="423862"/>
            <a:chOff x="8938991" y="2353829"/>
            <a:chExt cx="3253009" cy="42386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8D9090-A717-DEE4-6500-6B2B640259EF}"/>
                </a:ext>
              </a:extLst>
            </p:cNvPr>
            <p:cNvGrpSpPr/>
            <p:nvPr/>
          </p:nvGrpSpPr>
          <p:grpSpPr>
            <a:xfrm>
              <a:off x="8938991" y="2353829"/>
              <a:ext cx="3253009" cy="423862"/>
              <a:chOff x="5472815" y="1463423"/>
              <a:chExt cx="3253009" cy="423862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7DB3F16-F0CD-40CC-04C1-2935508B5DBB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816A484-2985-98CD-174C-39041AB62C6D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Automatic recharge</a:t>
                </a:r>
              </a:p>
            </p:txBody>
          </p:sp>
        </p:grpSp>
        <p:pic>
          <p:nvPicPr>
            <p:cNvPr id="67" name="Graphic 66" descr="Plugged Unplugged with solid fill">
              <a:extLst>
                <a:ext uri="{FF2B5EF4-FFF2-40B4-BE49-F238E27FC236}">
                  <a16:creationId xmlns:a16="http://schemas.microsoft.com/office/drawing/2014/main" id="{656C5635-29C3-A606-19CE-FD2143639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87926" y="2412698"/>
              <a:ext cx="331121" cy="331121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63C9A24-CEF7-6382-DD8C-AC7E493DDA74}"/>
              </a:ext>
            </a:extLst>
          </p:cNvPr>
          <p:cNvGrpSpPr/>
          <p:nvPr/>
        </p:nvGrpSpPr>
        <p:grpSpPr>
          <a:xfrm>
            <a:off x="5472815" y="2358773"/>
            <a:ext cx="3615714" cy="423862"/>
            <a:chOff x="5472815" y="2358773"/>
            <a:chExt cx="3615714" cy="4238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42934B7-DF08-F38E-B446-D97342501D3E}"/>
                </a:ext>
              </a:extLst>
            </p:cNvPr>
            <p:cNvGrpSpPr/>
            <p:nvPr/>
          </p:nvGrpSpPr>
          <p:grpSpPr>
            <a:xfrm>
              <a:off x="5472815" y="2358773"/>
              <a:ext cx="3615714" cy="423862"/>
              <a:chOff x="5472815" y="1463423"/>
              <a:chExt cx="3615714" cy="423862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C445B71-2391-58EF-280A-D0BB16FD6CC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CD323D-06DA-C1CC-A3D0-54B53217892F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Friendly human-like design</a:t>
                </a:r>
              </a:p>
            </p:txBody>
          </p:sp>
        </p:grpSp>
        <p:pic>
          <p:nvPicPr>
            <p:cNvPr id="69" name="Graphic 68" descr="Robot with solid fill">
              <a:extLst>
                <a:ext uri="{FF2B5EF4-FFF2-40B4-BE49-F238E27FC236}">
                  <a16:creationId xmlns:a16="http://schemas.microsoft.com/office/drawing/2014/main" id="{CBA9762E-FF4D-205E-D749-9B3F74D2D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18406" y="2406750"/>
              <a:ext cx="309890" cy="30989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4BCDC9-3234-3269-C668-01037AC3D8B3}"/>
              </a:ext>
            </a:extLst>
          </p:cNvPr>
          <p:cNvGrpSpPr/>
          <p:nvPr/>
        </p:nvGrpSpPr>
        <p:grpSpPr>
          <a:xfrm>
            <a:off x="8938991" y="3776236"/>
            <a:ext cx="3253009" cy="423862"/>
            <a:chOff x="8938991" y="3776236"/>
            <a:chExt cx="3253009" cy="42386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67FE0A9-D39C-C963-2C14-F50982B7C86A}"/>
                </a:ext>
              </a:extLst>
            </p:cNvPr>
            <p:cNvGrpSpPr/>
            <p:nvPr/>
          </p:nvGrpSpPr>
          <p:grpSpPr>
            <a:xfrm>
              <a:off x="8938991" y="3776236"/>
              <a:ext cx="3253009" cy="423862"/>
              <a:chOff x="5472815" y="1463423"/>
              <a:chExt cx="3253009" cy="423862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4B0E0A0-4687-8DF6-7727-3E7B1C25C6F4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AD0A632-EF62-A060-FF7A-4BD5FA946DF8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Data Collection analysis</a:t>
                </a:r>
              </a:p>
            </p:txBody>
          </p:sp>
        </p:grpSp>
        <p:pic>
          <p:nvPicPr>
            <p:cNvPr id="71" name="Graphic 70" descr="Server with solid fill">
              <a:extLst>
                <a:ext uri="{FF2B5EF4-FFF2-40B4-BE49-F238E27FC236}">
                  <a16:creationId xmlns:a16="http://schemas.microsoft.com/office/drawing/2014/main" id="{C6D3FC30-F1E5-EF1E-36CC-C5BC6ACC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02103" y="3848761"/>
              <a:ext cx="281209" cy="281209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EAB0A5-33F4-A87C-CDCE-6CC6DCFA92F9}"/>
              </a:ext>
            </a:extLst>
          </p:cNvPr>
          <p:cNvGrpSpPr/>
          <p:nvPr/>
        </p:nvGrpSpPr>
        <p:grpSpPr>
          <a:xfrm>
            <a:off x="8938991" y="4470339"/>
            <a:ext cx="3307337" cy="423862"/>
            <a:chOff x="8938991" y="4470339"/>
            <a:chExt cx="3307337" cy="42386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5481DF0-7D48-5FB4-09F8-DB7FB3A3C996}"/>
                </a:ext>
              </a:extLst>
            </p:cNvPr>
            <p:cNvGrpSpPr/>
            <p:nvPr/>
          </p:nvGrpSpPr>
          <p:grpSpPr>
            <a:xfrm>
              <a:off x="8938991" y="4470339"/>
              <a:ext cx="3307337" cy="423862"/>
              <a:chOff x="5472815" y="1463423"/>
              <a:chExt cx="3665367" cy="423862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F143C5F-F927-FAFB-8474-2BDE5D1A0717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66158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72ED8FD-1230-BB4F-D101-30D14A5A9B7E}"/>
                  </a:ext>
                </a:extLst>
              </p:cNvPr>
              <p:cNvSpPr txBox="1"/>
              <p:nvPr/>
            </p:nvSpPr>
            <p:spPr>
              <a:xfrm>
                <a:off x="6045638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Simple centralized control</a:t>
                </a:r>
              </a:p>
            </p:txBody>
          </p:sp>
        </p:grpSp>
        <p:pic>
          <p:nvPicPr>
            <p:cNvPr id="73" name="Graphic 72" descr="Circles with arrows with solid fill">
              <a:extLst>
                <a:ext uri="{FF2B5EF4-FFF2-40B4-BE49-F238E27FC236}">
                  <a16:creationId xmlns:a16="http://schemas.microsoft.com/office/drawing/2014/main" id="{3E816B87-C044-0EE3-F525-F4B453824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61403" y="4515015"/>
              <a:ext cx="353560" cy="35356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E5ADADC-FC7A-39F4-577B-5F592203A338}"/>
              </a:ext>
            </a:extLst>
          </p:cNvPr>
          <p:cNvGrpSpPr/>
          <p:nvPr/>
        </p:nvGrpSpPr>
        <p:grpSpPr>
          <a:xfrm>
            <a:off x="5472815" y="5194313"/>
            <a:ext cx="3615714" cy="423862"/>
            <a:chOff x="5472815" y="5194313"/>
            <a:chExt cx="3615714" cy="42386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9E7168D-7311-B29D-2F30-355148C209D1}"/>
                </a:ext>
              </a:extLst>
            </p:cNvPr>
            <p:cNvGrpSpPr/>
            <p:nvPr/>
          </p:nvGrpSpPr>
          <p:grpSpPr>
            <a:xfrm>
              <a:off x="5472815" y="5194313"/>
              <a:ext cx="3615714" cy="423862"/>
              <a:chOff x="5472815" y="1463423"/>
              <a:chExt cx="3615714" cy="423862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11C7775-4BF9-495B-0AA8-FAB0A1B87875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A332C7A-0510-A48A-8FCC-4BBDBBF5BEFF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Multimodal interaction</a:t>
                </a:r>
              </a:p>
            </p:txBody>
          </p:sp>
        </p:grpSp>
        <p:pic>
          <p:nvPicPr>
            <p:cNvPr id="77" name="Graphic 76" descr="Lightbulb and gear with solid fill">
              <a:extLst>
                <a:ext uri="{FF2B5EF4-FFF2-40B4-BE49-F238E27FC236}">
                  <a16:creationId xmlns:a16="http://schemas.microsoft.com/office/drawing/2014/main" id="{8DFC8946-7187-D2F1-D344-2397CD0F9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521401" y="5256017"/>
              <a:ext cx="329063" cy="329063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05FBA7D-6C61-81FF-3AEE-8889B7FC202E}"/>
              </a:ext>
            </a:extLst>
          </p:cNvPr>
          <p:cNvGrpSpPr/>
          <p:nvPr/>
        </p:nvGrpSpPr>
        <p:grpSpPr>
          <a:xfrm>
            <a:off x="5472815" y="4485428"/>
            <a:ext cx="3615714" cy="423862"/>
            <a:chOff x="5472815" y="4485428"/>
            <a:chExt cx="3615714" cy="42386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8328DC4-FB5A-9010-4796-096F92A518D9}"/>
                </a:ext>
              </a:extLst>
            </p:cNvPr>
            <p:cNvGrpSpPr/>
            <p:nvPr/>
          </p:nvGrpSpPr>
          <p:grpSpPr>
            <a:xfrm>
              <a:off x="5472815" y="4485428"/>
              <a:ext cx="3615714" cy="423862"/>
              <a:chOff x="5472815" y="1463423"/>
              <a:chExt cx="3615714" cy="423862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7E23563-691C-CE93-FDAF-4CA872606E6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B3FED6-8D44-0015-1140-6D82FD0791C8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Electronic skin</a:t>
                </a:r>
              </a:p>
            </p:txBody>
          </p:sp>
        </p:grpSp>
        <p:pic>
          <p:nvPicPr>
            <p:cNvPr id="79" name="Graphic 78" descr="Link with solid fill">
              <a:extLst>
                <a:ext uri="{FF2B5EF4-FFF2-40B4-BE49-F238E27FC236}">
                  <a16:creationId xmlns:a16="http://schemas.microsoft.com/office/drawing/2014/main" id="{7BC3FECC-4E46-9887-D3E8-AB2384782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9FA0480-E5C7-BAD2-DA68-9ED53DCF2226}"/>
              </a:ext>
            </a:extLst>
          </p:cNvPr>
          <p:cNvGrpSpPr/>
          <p:nvPr/>
        </p:nvGrpSpPr>
        <p:grpSpPr>
          <a:xfrm>
            <a:off x="8938991" y="3082133"/>
            <a:ext cx="3253009" cy="423862"/>
            <a:chOff x="8938991" y="3082133"/>
            <a:chExt cx="3253009" cy="423862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3581880-0D62-FA3C-2517-475B0B7B5841}"/>
                </a:ext>
              </a:extLst>
            </p:cNvPr>
            <p:cNvGrpSpPr/>
            <p:nvPr/>
          </p:nvGrpSpPr>
          <p:grpSpPr>
            <a:xfrm>
              <a:off x="8938991" y="3082133"/>
              <a:ext cx="3253009" cy="423862"/>
              <a:chOff x="5472815" y="1463423"/>
              <a:chExt cx="3253009" cy="423862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AFD622E-77B4-5245-4C91-66272FC99FB1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CADBEFF-1785-EE72-AD07-BAF390B8D863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27298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HD video conference</a:t>
                </a:r>
              </a:p>
            </p:txBody>
          </p:sp>
        </p:grpSp>
        <p:pic>
          <p:nvPicPr>
            <p:cNvPr id="81" name="Graphic 80" descr="Video camera with solid fill">
              <a:extLst>
                <a:ext uri="{FF2B5EF4-FFF2-40B4-BE49-F238E27FC236}">
                  <a16:creationId xmlns:a16="http://schemas.microsoft.com/office/drawing/2014/main" id="{D2BDE1D5-C150-CB48-E15A-AD65B1913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83085" y="3131486"/>
              <a:ext cx="338554" cy="338554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7FD6BE9-7281-8CE1-7496-68E890E7CE55}"/>
              </a:ext>
            </a:extLst>
          </p:cNvPr>
          <p:cNvGrpSpPr/>
          <p:nvPr/>
        </p:nvGrpSpPr>
        <p:grpSpPr>
          <a:xfrm>
            <a:off x="5472815" y="3776543"/>
            <a:ext cx="3615714" cy="423862"/>
            <a:chOff x="5472815" y="3776543"/>
            <a:chExt cx="3615714" cy="42386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307AEFB-F9FF-C8A0-8291-AB97240CAC36}"/>
                </a:ext>
              </a:extLst>
            </p:cNvPr>
            <p:cNvGrpSpPr/>
            <p:nvPr/>
          </p:nvGrpSpPr>
          <p:grpSpPr>
            <a:xfrm>
              <a:off x="5472815" y="3776543"/>
              <a:ext cx="3615714" cy="423862"/>
              <a:chOff x="5472815" y="1463423"/>
              <a:chExt cx="3615714" cy="42386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54198C9-9D65-C369-AA6B-073C58B9D67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F87D78C-EBE2-BDE6-159B-28FD31A927FC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Accurate face recognition</a:t>
                </a:r>
              </a:p>
            </p:txBody>
          </p:sp>
        </p:grpSp>
        <p:pic>
          <p:nvPicPr>
            <p:cNvPr id="83" name="Graphic 82" descr="Internet Of Things with solid fill">
              <a:extLst>
                <a:ext uri="{FF2B5EF4-FFF2-40B4-BE49-F238E27FC236}">
                  <a16:creationId xmlns:a16="http://schemas.microsoft.com/office/drawing/2014/main" id="{22D9AAD3-F73F-E411-5444-CD17F938C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15468" y="3818890"/>
              <a:ext cx="351756" cy="351756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EFA582A-B83E-8A40-89EC-0AF8533CE591}"/>
              </a:ext>
            </a:extLst>
          </p:cNvPr>
          <p:cNvGrpSpPr/>
          <p:nvPr/>
        </p:nvGrpSpPr>
        <p:grpSpPr>
          <a:xfrm>
            <a:off x="5472815" y="3067658"/>
            <a:ext cx="3615714" cy="423862"/>
            <a:chOff x="5472815" y="3067658"/>
            <a:chExt cx="3615714" cy="42386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7E600CA-B2CC-171E-CD1F-82D85688232F}"/>
                </a:ext>
              </a:extLst>
            </p:cNvPr>
            <p:cNvGrpSpPr/>
            <p:nvPr/>
          </p:nvGrpSpPr>
          <p:grpSpPr>
            <a:xfrm>
              <a:off x="5472815" y="3067658"/>
              <a:ext cx="3615714" cy="423862"/>
              <a:chOff x="5472815" y="1463423"/>
              <a:chExt cx="3615714" cy="42386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5511453-46C3-0A9D-A197-B47211EDF542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299B46B-4FB1-A13C-2EA2-2914A1031239}"/>
                  </a:ext>
                </a:extLst>
              </p:cNvPr>
              <p:cNvSpPr txBox="1"/>
              <p:nvPr/>
            </p:nvSpPr>
            <p:spPr>
              <a:xfrm>
                <a:off x="5995985" y="1506077"/>
                <a:ext cx="30925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Real-time stereo-Navigation</a:t>
                </a:r>
              </a:p>
            </p:txBody>
          </p:sp>
        </p:grpSp>
        <p:pic>
          <p:nvPicPr>
            <p:cNvPr id="85" name="Graphic 84" descr="Cell Tower with solid fill">
              <a:extLst>
                <a:ext uri="{FF2B5EF4-FFF2-40B4-BE49-F238E27FC236}">
                  <a16:creationId xmlns:a16="http://schemas.microsoft.com/office/drawing/2014/main" id="{1F645081-F34A-0555-74CC-8589E7232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505943" y="3100787"/>
              <a:ext cx="331878" cy="331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0186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2" grpId="0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C91A5D5-1F51-89EE-C66E-E77766F2136B}"/>
              </a:ext>
            </a:extLst>
          </p:cNvPr>
          <p:cNvSpPr/>
          <p:nvPr/>
        </p:nvSpPr>
        <p:spPr>
          <a:xfrm>
            <a:off x="6296538" y="1204748"/>
            <a:ext cx="5591087" cy="5299200"/>
          </a:xfrm>
          <a:prstGeom prst="roundRect">
            <a:avLst/>
          </a:prstGeom>
          <a:solidFill>
            <a:schemeClr val="accent5">
              <a:lumMod val="75000"/>
              <a:alpha val="16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857DF10-C62C-9403-628F-50362D41A4E9}"/>
              </a:ext>
            </a:extLst>
          </p:cNvPr>
          <p:cNvSpPr/>
          <p:nvPr/>
        </p:nvSpPr>
        <p:spPr>
          <a:xfrm>
            <a:off x="304377" y="1204748"/>
            <a:ext cx="5591087" cy="5299200"/>
          </a:xfrm>
          <a:prstGeom prst="roundRect">
            <a:avLst/>
          </a:prstGeom>
          <a:solidFill>
            <a:schemeClr val="accent5">
              <a:lumMod val="75000"/>
              <a:alpha val="16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robot with a black screen&#10;&#10;Description automatically generated">
            <a:extLst>
              <a:ext uri="{FF2B5EF4-FFF2-40B4-BE49-F238E27FC236}">
                <a16:creationId xmlns:a16="http://schemas.microsoft.com/office/drawing/2014/main" id="{943BE9B7-4D57-F9F6-26B4-2B22B1EC6C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t="17144" r="24458"/>
          <a:stretch/>
        </p:blipFill>
        <p:spPr>
          <a:xfrm>
            <a:off x="3695699" y="4229100"/>
            <a:ext cx="4800601" cy="26289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A711438-652B-641C-B35A-30B77BBDCAB3}"/>
              </a:ext>
            </a:extLst>
          </p:cNvPr>
          <p:cNvGrpSpPr/>
          <p:nvPr/>
        </p:nvGrpSpPr>
        <p:grpSpPr>
          <a:xfrm>
            <a:off x="737508" y="612169"/>
            <a:ext cx="4724823" cy="477054"/>
            <a:chOff x="304377" y="679717"/>
            <a:chExt cx="4724823" cy="4770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9FAAEE-3F48-EBB2-C0C5-9362BADAE040}"/>
                </a:ext>
              </a:extLst>
            </p:cNvPr>
            <p:cNvSpPr txBox="1"/>
            <p:nvPr/>
          </p:nvSpPr>
          <p:spPr>
            <a:xfrm>
              <a:off x="728239" y="679717"/>
              <a:ext cx="430096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Friendly human-like design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D0EBEE-F1CB-B640-CC17-22AD0D3D65C7}"/>
                </a:ext>
              </a:extLst>
            </p:cNvPr>
            <p:cNvGrpSpPr/>
            <p:nvPr/>
          </p:nvGrpSpPr>
          <p:grpSpPr>
            <a:xfrm>
              <a:off x="304377" y="706313"/>
              <a:ext cx="423862" cy="423862"/>
              <a:chOff x="5472815" y="2358773"/>
              <a:chExt cx="423862" cy="42386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56A9B41-DFE3-6DC7-178E-2D30877A5B12}"/>
                  </a:ext>
                </a:extLst>
              </p:cNvPr>
              <p:cNvSpPr/>
              <p:nvPr/>
            </p:nvSpPr>
            <p:spPr>
              <a:xfrm>
                <a:off x="5472815" y="235877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Graphic 7" descr="Robot with solid fill">
                <a:extLst>
                  <a:ext uri="{FF2B5EF4-FFF2-40B4-BE49-F238E27FC236}">
                    <a16:creationId xmlns:a16="http://schemas.microsoft.com/office/drawing/2014/main" id="{35505532-1A0D-024E-9649-C5DA7A8AA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18406" y="2406750"/>
                <a:ext cx="309890" cy="309890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CFF8CD-E2A5-95B7-EC00-4D87A80827A4}"/>
              </a:ext>
            </a:extLst>
          </p:cNvPr>
          <p:cNvGrpSpPr/>
          <p:nvPr/>
        </p:nvGrpSpPr>
        <p:grpSpPr>
          <a:xfrm>
            <a:off x="6927377" y="609892"/>
            <a:ext cx="4329408" cy="481608"/>
            <a:chOff x="5472815" y="5194313"/>
            <a:chExt cx="4329408" cy="48160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C2AD4A-53AF-31F9-A5B7-27ECB9CDE8FA}"/>
                </a:ext>
              </a:extLst>
            </p:cNvPr>
            <p:cNvGrpSpPr/>
            <p:nvPr/>
          </p:nvGrpSpPr>
          <p:grpSpPr>
            <a:xfrm>
              <a:off x="5472815" y="5194313"/>
              <a:ext cx="4329408" cy="481608"/>
              <a:chOff x="5472815" y="1463423"/>
              <a:chExt cx="4329408" cy="48160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B3D9AA3-D562-3988-2924-B00CD2E05447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AFCAFC8-1CFD-8003-5552-F83108CFAEBD}"/>
                  </a:ext>
                </a:extLst>
              </p:cNvPr>
              <p:cNvSpPr txBox="1"/>
              <p:nvPr/>
            </p:nvSpPr>
            <p:spPr>
              <a:xfrm>
                <a:off x="5995984" y="1467977"/>
                <a:ext cx="380623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Multimodal interaction</a:t>
                </a:r>
              </a:p>
            </p:txBody>
          </p:sp>
        </p:grpSp>
        <p:pic>
          <p:nvPicPr>
            <p:cNvPr id="17" name="Graphic 16" descr="Lightbulb and gear with solid fill">
              <a:extLst>
                <a:ext uri="{FF2B5EF4-FFF2-40B4-BE49-F238E27FC236}">
                  <a16:creationId xmlns:a16="http://schemas.microsoft.com/office/drawing/2014/main" id="{902E37F1-8CF6-84AA-4E96-6D22D67B7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21401" y="5256017"/>
              <a:ext cx="329063" cy="32906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1F4F02-76C9-9B1E-A7C8-4F546AF916DC}"/>
              </a:ext>
            </a:extLst>
          </p:cNvPr>
          <p:cNvGrpSpPr/>
          <p:nvPr/>
        </p:nvGrpSpPr>
        <p:grpSpPr>
          <a:xfrm>
            <a:off x="821107" y="1584213"/>
            <a:ext cx="3364426" cy="338554"/>
            <a:chOff x="821107" y="1584213"/>
            <a:chExt cx="3364426" cy="3385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D7DFDD-EB4C-A8CF-BF64-9DD36E8CB660}"/>
                </a:ext>
              </a:extLst>
            </p:cNvPr>
            <p:cNvSpPr txBox="1"/>
            <p:nvPr/>
          </p:nvSpPr>
          <p:spPr>
            <a:xfrm>
              <a:off x="1092989" y="1584213"/>
              <a:ext cx="3092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Humanoid Robot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FB8F57DF-D2C9-F74A-D8C3-1E2D7BB18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99E363-C002-B580-C6A8-A584D6558ECA}"/>
              </a:ext>
            </a:extLst>
          </p:cNvPr>
          <p:cNvGrpSpPr/>
          <p:nvPr/>
        </p:nvGrpSpPr>
        <p:grpSpPr>
          <a:xfrm>
            <a:off x="821107" y="2009641"/>
            <a:ext cx="4789118" cy="338554"/>
            <a:chOff x="821107" y="1584213"/>
            <a:chExt cx="4789118" cy="3385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6CB740C-7EC1-5CC3-EEA6-3B57D7725897}"/>
                </a:ext>
              </a:extLst>
            </p:cNvPr>
            <p:cNvSpPr txBox="1"/>
            <p:nvPr/>
          </p:nvSpPr>
          <p:spPr>
            <a:xfrm>
              <a:off x="1092989" y="1584213"/>
              <a:ext cx="45172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15 Degrees of Freedom (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DoFs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) in total</a:t>
              </a:r>
            </a:p>
          </p:txBody>
        </p:sp>
        <p:pic>
          <p:nvPicPr>
            <p:cNvPr id="27" name="Graphic 26" descr="Badge Tick with solid fill">
              <a:extLst>
                <a:ext uri="{FF2B5EF4-FFF2-40B4-BE49-F238E27FC236}">
                  <a16:creationId xmlns:a16="http://schemas.microsoft.com/office/drawing/2014/main" id="{2717A625-452B-F2C8-8216-BA4A8336D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1D862C-D634-68E2-D3AF-A755215F976F}"/>
              </a:ext>
            </a:extLst>
          </p:cNvPr>
          <p:cNvGrpSpPr/>
          <p:nvPr/>
        </p:nvGrpSpPr>
        <p:grpSpPr>
          <a:xfrm>
            <a:off x="821107" y="2435069"/>
            <a:ext cx="4046168" cy="338554"/>
            <a:chOff x="821107" y="1584213"/>
            <a:chExt cx="4046168" cy="3385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6C6D9A-E0FC-9026-E6D6-AED1CEEB6B6E}"/>
                </a:ext>
              </a:extLst>
            </p:cNvPr>
            <p:cNvSpPr txBox="1"/>
            <p:nvPr/>
          </p:nvSpPr>
          <p:spPr>
            <a:xfrm>
              <a:off x="1092989" y="1584213"/>
              <a:ext cx="37742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12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DoFs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on shoulders and arms</a:t>
              </a:r>
            </a:p>
          </p:txBody>
        </p:sp>
        <p:pic>
          <p:nvPicPr>
            <p:cNvPr id="30" name="Graphic 29" descr="Badge Tick with solid fill">
              <a:extLst>
                <a:ext uri="{FF2B5EF4-FFF2-40B4-BE49-F238E27FC236}">
                  <a16:creationId xmlns:a16="http://schemas.microsoft.com/office/drawing/2014/main" id="{78CB6C8A-4D78-5131-D349-403078AA0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A88CC1-3AFE-FB0C-438C-52D8407A2451}"/>
              </a:ext>
            </a:extLst>
          </p:cNvPr>
          <p:cNvGrpSpPr/>
          <p:nvPr/>
        </p:nvGrpSpPr>
        <p:grpSpPr>
          <a:xfrm>
            <a:off x="821107" y="2860496"/>
            <a:ext cx="4641224" cy="338554"/>
            <a:chOff x="821107" y="1584213"/>
            <a:chExt cx="4641224" cy="3385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18BD6B-1D14-3BC2-A205-B53C18E1446D}"/>
                </a:ext>
              </a:extLst>
            </p:cNvPr>
            <p:cNvSpPr txBox="1"/>
            <p:nvPr/>
          </p:nvSpPr>
          <p:spPr>
            <a:xfrm>
              <a:off x="1092989" y="1584213"/>
              <a:ext cx="4369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360º abrasion resistant and quiet wheels</a:t>
              </a:r>
            </a:p>
          </p:txBody>
        </p:sp>
        <p:pic>
          <p:nvPicPr>
            <p:cNvPr id="33" name="Graphic 32" descr="Badge Tick with solid fill">
              <a:extLst>
                <a:ext uri="{FF2B5EF4-FFF2-40B4-BE49-F238E27FC236}">
                  <a16:creationId xmlns:a16="http://schemas.microsoft.com/office/drawing/2014/main" id="{BC81603F-FFC5-D57C-1B0C-531316ABA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107" y="1615633"/>
              <a:ext cx="256663" cy="256663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AE3552-6FDB-C47F-3D38-A42777072D26}"/>
              </a:ext>
            </a:extLst>
          </p:cNvPr>
          <p:cNvGrpSpPr/>
          <p:nvPr/>
        </p:nvGrpSpPr>
        <p:grpSpPr>
          <a:xfrm>
            <a:off x="783099" y="3658212"/>
            <a:ext cx="2790825" cy="513125"/>
            <a:chOff x="783099" y="3658212"/>
            <a:chExt cx="2790825" cy="513125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9E8AD95-CD13-3393-FD88-A38A1108B0FF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81CF7A-630B-EB57-BEBE-BBDB9A05F50A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More affinity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6686AB-608C-5619-AFDD-4712E9BD0F83}"/>
              </a:ext>
            </a:extLst>
          </p:cNvPr>
          <p:cNvGrpSpPr/>
          <p:nvPr/>
        </p:nvGrpSpPr>
        <p:grpSpPr>
          <a:xfrm>
            <a:off x="783099" y="4332557"/>
            <a:ext cx="2790825" cy="513125"/>
            <a:chOff x="783099" y="3658212"/>
            <a:chExt cx="2790825" cy="513125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31B4A8F-1289-3CC2-258A-E9BDBC0B10D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78FB6C1-07C8-BB43-F637-A203913D5FB8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More friendly trustable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556D757-3455-CC3F-E736-A3B3556E417B}"/>
              </a:ext>
            </a:extLst>
          </p:cNvPr>
          <p:cNvGrpSpPr/>
          <p:nvPr/>
        </p:nvGrpSpPr>
        <p:grpSpPr>
          <a:xfrm>
            <a:off x="783099" y="5006902"/>
            <a:ext cx="2790825" cy="513125"/>
            <a:chOff x="783099" y="3658212"/>
            <a:chExt cx="2790825" cy="51312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F7F4162-797D-441E-BC82-A8AF3AA9C4D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066ED61-5103-696F-ADE4-F0DC118FAD5C}"/>
                </a:ext>
              </a:extLst>
            </p:cNvPr>
            <p:cNvSpPr txBox="1"/>
            <p:nvPr/>
          </p:nvSpPr>
          <p:spPr>
            <a:xfrm>
              <a:off x="898750" y="3765667"/>
              <a:ext cx="253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Rich body language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F4C8B8-7AD1-A716-5C45-DABDCE4A1A51}"/>
              </a:ext>
            </a:extLst>
          </p:cNvPr>
          <p:cNvGrpSpPr/>
          <p:nvPr/>
        </p:nvGrpSpPr>
        <p:grpSpPr>
          <a:xfrm>
            <a:off x="783099" y="5681247"/>
            <a:ext cx="2790825" cy="513125"/>
            <a:chOff x="783099" y="3658212"/>
            <a:chExt cx="2790825" cy="513125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A1C508F-B58B-E5A3-8D43-5808F99D1F27}"/>
                </a:ext>
              </a:extLst>
            </p:cNvPr>
            <p:cNvSpPr/>
            <p:nvPr/>
          </p:nvSpPr>
          <p:spPr>
            <a:xfrm>
              <a:off x="783099" y="3658212"/>
              <a:ext cx="2790825" cy="513125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104847-1016-3520-1227-64355719D858}"/>
                </a:ext>
              </a:extLst>
            </p:cNvPr>
            <p:cNvSpPr txBox="1"/>
            <p:nvPr/>
          </p:nvSpPr>
          <p:spPr>
            <a:xfrm>
              <a:off x="898750" y="3765667"/>
              <a:ext cx="2675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Smooth and stable movement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A3EBBEE-4B75-995C-9AA4-404F76BD55E3}"/>
              </a:ext>
            </a:extLst>
          </p:cNvPr>
          <p:cNvSpPr txBox="1"/>
          <p:nvPr/>
        </p:nvSpPr>
        <p:spPr>
          <a:xfrm>
            <a:off x="6799580" y="1589473"/>
            <a:ext cx="4666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“Modality” means “sense”, Multi- modal interaction is an interaction with voice, action, text, expression and other modes of communication to fully simulate human communication.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38AFF4A-691A-B593-AB32-7CF75483548B}"/>
              </a:ext>
            </a:extLst>
          </p:cNvPr>
          <p:cNvGrpSpPr/>
          <p:nvPr/>
        </p:nvGrpSpPr>
        <p:grpSpPr>
          <a:xfrm>
            <a:off x="8988274" y="3762374"/>
            <a:ext cx="914402" cy="914402"/>
            <a:chOff x="9803512" y="3481221"/>
            <a:chExt cx="914402" cy="914402"/>
          </a:xfrm>
          <a:solidFill>
            <a:srgbClr val="22668D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362131-1977-1A87-1926-785E4F1B98EF}"/>
                </a:ext>
              </a:extLst>
            </p:cNvPr>
            <p:cNvSpPr/>
            <p:nvPr/>
          </p:nvSpPr>
          <p:spPr>
            <a:xfrm>
              <a:off x="9803512" y="3481221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1691" tIns="151691" rIns="151691" bIns="151691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b="1" kern="1200" dirty="0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41929B8-5CF3-0F90-22C1-EC5EF315FD1F}"/>
                </a:ext>
              </a:extLst>
            </p:cNvPr>
            <p:cNvSpPr txBox="1"/>
            <p:nvPr/>
          </p:nvSpPr>
          <p:spPr>
            <a:xfrm>
              <a:off x="9871128" y="3797198"/>
              <a:ext cx="779171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Roboto" pitchFamily="2" charset="0"/>
                  <a:ea typeface="Roboto" pitchFamily="2" charset="0"/>
                </a:rPr>
                <a:t>Voice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18CEB82-1F51-3B5C-7C66-79BED0F520CC}"/>
              </a:ext>
            </a:extLst>
          </p:cNvPr>
          <p:cNvGrpSpPr/>
          <p:nvPr/>
        </p:nvGrpSpPr>
        <p:grpSpPr>
          <a:xfrm>
            <a:off x="10567737" y="3661144"/>
            <a:ext cx="914402" cy="914402"/>
            <a:chOff x="10902179" y="4427443"/>
            <a:chExt cx="952530" cy="914402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242315-DD83-DBE9-8AA2-98248576E7A4}"/>
                </a:ext>
              </a:extLst>
            </p:cNvPr>
            <p:cNvSpPr/>
            <p:nvPr/>
          </p:nvSpPr>
          <p:spPr>
            <a:xfrm>
              <a:off x="10902181" y="4427443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FFCC7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49151" tIns="149151" rIns="149151" bIns="14915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b="1" kern="1200" dirty="0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F4A88F-7290-E86D-B851-9B1CFF78553F}"/>
                </a:ext>
              </a:extLst>
            </p:cNvPr>
            <p:cNvSpPr txBox="1"/>
            <p:nvPr/>
          </p:nvSpPr>
          <p:spPr>
            <a:xfrm>
              <a:off x="10902179" y="4756412"/>
              <a:ext cx="952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Chacters</a:t>
              </a:r>
              <a:endParaRPr lang="en-US" sz="1400" b="1" dirty="0">
                <a:solidFill>
                  <a:schemeClr val="accent2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46F882A-EB28-08D9-843C-BFA262E007CD}"/>
              </a:ext>
            </a:extLst>
          </p:cNvPr>
          <p:cNvGrpSpPr/>
          <p:nvPr/>
        </p:nvGrpSpPr>
        <p:grpSpPr>
          <a:xfrm>
            <a:off x="10551587" y="5125648"/>
            <a:ext cx="914402" cy="914402"/>
            <a:chOff x="9803512" y="5373666"/>
            <a:chExt cx="914402" cy="914402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2D12B14-8FA6-EB00-7A58-A92BDE9870F8}"/>
                </a:ext>
              </a:extLst>
            </p:cNvPr>
            <p:cNvSpPr/>
            <p:nvPr/>
          </p:nvSpPr>
          <p:spPr>
            <a:xfrm>
              <a:off x="9803512" y="5373666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8ECDD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3441" tIns="183441" rIns="183441" bIns="183441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900" kern="12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C15E8C-A234-7B97-9912-D0785DB0F403}"/>
                </a:ext>
              </a:extLst>
            </p:cNvPr>
            <p:cNvSpPr txBox="1"/>
            <p:nvPr/>
          </p:nvSpPr>
          <p:spPr>
            <a:xfrm>
              <a:off x="9871127" y="5690772"/>
              <a:ext cx="779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Vision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DF5E9CC-6311-CEDE-218F-58B3DC837C29}"/>
              </a:ext>
            </a:extLst>
          </p:cNvPr>
          <p:cNvGrpSpPr/>
          <p:nvPr/>
        </p:nvGrpSpPr>
        <p:grpSpPr>
          <a:xfrm>
            <a:off x="9136023" y="5191124"/>
            <a:ext cx="914402" cy="914402"/>
            <a:chOff x="8771533" y="4427443"/>
            <a:chExt cx="914402" cy="91440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9EC2E34-512C-5965-2DAD-0C5844BF98AC}"/>
                </a:ext>
              </a:extLst>
            </p:cNvPr>
            <p:cNvSpPr/>
            <p:nvPr/>
          </p:nvSpPr>
          <p:spPr>
            <a:xfrm>
              <a:off x="8771533" y="4427443"/>
              <a:ext cx="914402" cy="914402"/>
            </a:xfrm>
            <a:custGeom>
              <a:avLst/>
              <a:gdLst>
                <a:gd name="connsiteX0" fmla="*/ 0 w 914402"/>
                <a:gd name="connsiteY0" fmla="*/ 457201 h 914402"/>
                <a:gd name="connsiteX1" fmla="*/ 457201 w 914402"/>
                <a:gd name="connsiteY1" fmla="*/ 0 h 914402"/>
                <a:gd name="connsiteX2" fmla="*/ 914402 w 914402"/>
                <a:gd name="connsiteY2" fmla="*/ 457201 h 914402"/>
                <a:gd name="connsiteX3" fmla="*/ 457201 w 914402"/>
                <a:gd name="connsiteY3" fmla="*/ 914402 h 914402"/>
                <a:gd name="connsiteX4" fmla="*/ 0 w 914402"/>
                <a:gd name="connsiteY4" fmla="*/ 457201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2" h="914402">
                  <a:moveTo>
                    <a:pt x="0" y="457201"/>
                  </a:moveTo>
                  <a:cubicBezTo>
                    <a:pt x="0" y="204696"/>
                    <a:pt x="204696" y="0"/>
                    <a:pt x="457201" y="0"/>
                  </a:cubicBezTo>
                  <a:cubicBezTo>
                    <a:pt x="709706" y="0"/>
                    <a:pt x="914402" y="204696"/>
                    <a:pt x="914402" y="457201"/>
                  </a:cubicBezTo>
                  <a:cubicBezTo>
                    <a:pt x="914402" y="709706"/>
                    <a:pt x="709706" y="914402"/>
                    <a:pt x="457201" y="914402"/>
                  </a:cubicBezTo>
                  <a:cubicBezTo>
                    <a:pt x="204696" y="914402"/>
                    <a:pt x="0" y="709706"/>
                    <a:pt x="0" y="457201"/>
                  </a:cubicBezTo>
                  <a:close/>
                </a:path>
              </a:pathLst>
            </a:custGeom>
            <a:solidFill>
              <a:srgbClr val="A9D18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3441" tIns="183441" rIns="183441" bIns="183441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900" kern="12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951EF77-6B76-B68D-0B6E-548F88A122F8}"/>
                </a:ext>
              </a:extLst>
            </p:cNvPr>
            <p:cNvSpPr txBox="1"/>
            <p:nvPr/>
          </p:nvSpPr>
          <p:spPr>
            <a:xfrm>
              <a:off x="8833753" y="4759331"/>
              <a:ext cx="779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Action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D983FDB-23C7-1496-AB9B-90710894DDE2}"/>
              </a:ext>
            </a:extLst>
          </p:cNvPr>
          <p:cNvGrpSpPr/>
          <p:nvPr/>
        </p:nvGrpSpPr>
        <p:grpSpPr>
          <a:xfrm>
            <a:off x="9534224" y="4158155"/>
            <a:ext cx="1452978" cy="1452978"/>
            <a:chOff x="9534224" y="4158155"/>
            <a:chExt cx="1452978" cy="145297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74B7491-90D1-CDF9-F529-10DDE48E91A1}"/>
                </a:ext>
              </a:extLst>
            </p:cNvPr>
            <p:cNvSpPr/>
            <p:nvPr/>
          </p:nvSpPr>
          <p:spPr>
            <a:xfrm>
              <a:off x="9534224" y="4158155"/>
              <a:ext cx="1452978" cy="1452978"/>
            </a:xfrm>
            <a:custGeom>
              <a:avLst/>
              <a:gdLst>
                <a:gd name="connsiteX0" fmla="*/ 0 w 1452978"/>
                <a:gd name="connsiteY0" fmla="*/ 726489 h 1452978"/>
                <a:gd name="connsiteX1" fmla="*/ 726489 w 1452978"/>
                <a:gd name="connsiteY1" fmla="*/ 0 h 1452978"/>
                <a:gd name="connsiteX2" fmla="*/ 1452978 w 1452978"/>
                <a:gd name="connsiteY2" fmla="*/ 726489 h 1452978"/>
                <a:gd name="connsiteX3" fmla="*/ 726489 w 1452978"/>
                <a:gd name="connsiteY3" fmla="*/ 1452978 h 1452978"/>
                <a:gd name="connsiteX4" fmla="*/ 0 w 1452978"/>
                <a:gd name="connsiteY4" fmla="*/ 726489 h 145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2978" h="1452978">
                  <a:moveTo>
                    <a:pt x="0" y="726489"/>
                  </a:moveTo>
                  <a:cubicBezTo>
                    <a:pt x="0" y="325260"/>
                    <a:pt x="325260" y="0"/>
                    <a:pt x="726489" y="0"/>
                  </a:cubicBezTo>
                  <a:cubicBezTo>
                    <a:pt x="1127718" y="0"/>
                    <a:pt x="1452978" y="325260"/>
                    <a:pt x="1452978" y="726489"/>
                  </a:cubicBezTo>
                  <a:cubicBezTo>
                    <a:pt x="1452978" y="1127718"/>
                    <a:pt x="1127718" y="1452978"/>
                    <a:pt x="726489" y="1452978"/>
                  </a:cubicBezTo>
                  <a:cubicBezTo>
                    <a:pt x="325260" y="1452978"/>
                    <a:pt x="0" y="1127718"/>
                    <a:pt x="0" y="726489"/>
                  </a:cubicBezTo>
                  <a:close/>
                </a:path>
              </a:pathLst>
            </a:custGeom>
            <a:solidFill>
              <a:srgbClr val="C55A1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91524" tIns="291524" rIns="291524" bIns="291524" numCol="1" spcCol="1270" anchor="ctr" anchorCtr="0">
              <a:noAutofit/>
            </a:bodyPr>
            <a:lstStyle/>
            <a:p>
              <a:pPr marL="0" lvl="0" indent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200" kern="12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E4FDEB6-5445-D91B-FEA6-AD2523DD4CB3}"/>
                </a:ext>
              </a:extLst>
            </p:cNvPr>
            <p:cNvSpPr txBox="1"/>
            <p:nvPr/>
          </p:nvSpPr>
          <p:spPr>
            <a:xfrm>
              <a:off x="9588881" y="4779435"/>
              <a:ext cx="1392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" pitchFamily="2" charset="0"/>
                  <a:ea typeface="Roboto" pitchFamily="2" charset="0"/>
                </a:rPr>
                <a:t>INTERACTION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362DF07-A86B-3F69-5BDF-4E27706FA7A8}"/>
              </a:ext>
            </a:extLst>
          </p:cNvPr>
          <p:cNvGrpSpPr/>
          <p:nvPr/>
        </p:nvGrpSpPr>
        <p:grpSpPr>
          <a:xfrm>
            <a:off x="6799580" y="2957660"/>
            <a:ext cx="2192020" cy="338554"/>
            <a:chOff x="6418580" y="2776685"/>
            <a:chExt cx="2192020" cy="33855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87FD62-FB1C-AE2A-BC26-0C8E37C97C91}"/>
                </a:ext>
              </a:extLst>
            </p:cNvPr>
            <p:cNvSpPr txBox="1"/>
            <p:nvPr/>
          </p:nvSpPr>
          <p:spPr>
            <a:xfrm>
              <a:off x="6684076" y="2776685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expressive</a:t>
              </a:r>
            </a:p>
          </p:txBody>
        </p:sp>
        <p:pic>
          <p:nvPicPr>
            <p:cNvPr id="88" name="Graphic 87" descr="Badge Tick1 with solid fill">
              <a:extLst>
                <a:ext uri="{FF2B5EF4-FFF2-40B4-BE49-F238E27FC236}">
                  <a16:creationId xmlns:a16="http://schemas.microsoft.com/office/drawing/2014/main" id="{A6D632CF-73F8-4C13-3CB1-88B4FFE24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18580" y="2806079"/>
              <a:ext cx="271883" cy="271883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44FB56D-485A-8C55-59F5-D9E758F6530B}"/>
              </a:ext>
            </a:extLst>
          </p:cNvPr>
          <p:cNvGrpSpPr/>
          <p:nvPr/>
        </p:nvGrpSpPr>
        <p:grpSpPr>
          <a:xfrm>
            <a:off x="6799580" y="3371244"/>
            <a:ext cx="2187942" cy="338554"/>
            <a:chOff x="6433123" y="3204557"/>
            <a:chExt cx="2187942" cy="33855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9D828BE-DEF6-28C0-78C2-816AA0B7DD20}"/>
                </a:ext>
              </a:extLst>
            </p:cNvPr>
            <p:cNvSpPr txBox="1"/>
            <p:nvPr/>
          </p:nvSpPr>
          <p:spPr>
            <a:xfrm>
              <a:off x="6694541" y="3204557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humanlike</a:t>
              </a:r>
            </a:p>
          </p:txBody>
        </p:sp>
        <p:pic>
          <p:nvPicPr>
            <p:cNvPr id="91" name="Graphic 90" descr="Badge Tick1 with solid fill">
              <a:extLst>
                <a:ext uri="{FF2B5EF4-FFF2-40B4-BE49-F238E27FC236}">
                  <a16:creationId xmlns:a16="http://schemas.microsoft.com/office/drawing/2014/main" id="{86E27B44-EF8E-378A-2C43-71239547D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33123" y="3228712"/>
              <a:ext cx="271883" cy="271883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4C4A1F8-B92D-E6FC-5BF9-EA3EFCFEDB8A}"/>
              </a:ext>
            </a:extLst>
          </p:cNvPr>
          <p:cNvGrpSpPr/>
          <p:nvPr/>
        </p:nvGrpSpPr>
        <p:grpSpPr>
          <a:xfrm>
            <a:off x="6799580" y="3784829"/>
            <a:ext cx="2175786" cy="338554"/>
            <a:chOff x="6455744" y="3603854"/>
            <a:chExt cx="2175786" cy="33855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FD64FCC-84C0-FF9A-3899-F4EC173D8BB1}"/>
                </a:ext>
              </a:extLst>
            </p:cNvPr>
            <p:cNvSpPr txBox="1"/>
            <p:nvPr/>
          </p:nvSpPr>
          <p:spPr>
            <a:xfrm>
              <a:off x="6705006" y="3603854"/>
              <a:ext cx="1926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More vivid</a:t>
              </a:r>
            </a:p>
          </p:txBody>
        </p:sp>
        <p:pic>
          <p:nvPicPr>
            <p:cNvPr id="92" name="Graphic 91" descr="Badge Tick1 with solid fill">
              <a:extLst>
                <a:ext uri="{FF2B5EF4-FFF2-40B4-BE49-F238E27FC236}">
                  <a16:creationId xmlns:a16="http://schemas.microsoft.com/office/drawing/2014/main" id="{661B8511-B415-86D3-E021-C5587EA5E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455744" y="3626432"/>
              <a:ext cx="271883" cy="271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57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80BC861-AB61-72C7-C663-22D0ADF06975}"/>
              </a:ext>
            </a:extLst>
          </p:cNvPr>
          <p:cNvGrpSpPr/>
          <p:nvPr/>
        </p:nvGrpSpPr>
        <p:grpSpPr>
          <a:xfrm>
            <a:off x="7312345" y="580580"/>
            <a:ext cx="4957060" cy="477054"/>
            <a:chOff x="5472815" y="3053162"/>
            <a:chExt cx="4957060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4F1C9CA-5D13-E3B1-963D-F49470DE98A8}"/>
                </a:ext>
              </a:extLst>
            </p:cNvPr>
            <p:cNvGrpSpPr/>
            <p:nvPr/>
          </p:nvGrpSpPr>
          <p:grpSpPr>
            <a:xfrm>
              <a:off x="5472815" y="3053162"/>
              <a:ext cx="4957060" cy="477054"/>
              <a:chOff x="5472815" y="1448927"/>
              <a:chExt cx="4957060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FBFD123-8DB5-38C7-7C19-3354BC81FBC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9A2D04-CFB8-0F88-69EA-327EBC1FF351}"/>
                  </a:ext>
                </a:extLst>
              </p:cNvPr>
              <p:cNvSpPr txBox="1"/>
              <p:nvPr/>
            </p:nvSpPr>
            <p:spPr>
              <a:xfrm>
                <a:off x="5995985" y="1448927"/>
                <a:ext cx="443389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U-SLAM Navigation System</a:t>
                </a:r>
              </a:p>
            </p:txBody>
          </p:sp>
        </p:grpSp>
        <p:pic>
          <p:nvPicPr>
            <p:cNvPr id="6" name="Graphic 5" descr="Cell Tower with solid fill">
              <a:extLst>
                <a:ext uri="{FF2B5EF4-FFF2-40B4-BE49-F238E27FC236}">
                  <a16:creationId xmlns:a16="http://schemas.microsoft.com/office/drawing/2014/main" id="{32C42866-AAB1-8573-347B-8214EDDCB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05943" y="3100787"/>
              <a:ext cx="331878" cy="331878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C164D0-2331-DA72-3BCA-E6F3B7D8E153}"/>
              </a:ext>
            </a:extLst>
          </p:cNvPr>
          <p:cNvSpPr txBox="1"/>
          <p:nvPr/>
        </p:nvSpPr>
        <p:spPr>
          <a:xfrm>
            <a:off x="7508775" y="1506240"/>
            <a:ext cx="4533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U-SLAM is short for Mobile-ID SLAM (simultaneous localization and mapping), which uses real-time positioning and mapping technology to navigate and avoid obstacles.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5EC6E0-8C8F-1410-621E-1EFE8C23FF77}"/>
              </a:ext>
            </a:extLst>
          </p:cNvPr>
          <p:cNvGrpSpPr/>
          <p:nvPr/>
        </p:nvGrpSpPr>
        <p:grpSpPr>
          <a:xfrm>
            <a:off x="7588216" y="2936386"/>
            <a:ext cx="3995294" cy="338617"/>
            <a:chOff x="844657" y="2084542"/>
            <a:chExt cx="3995294" cy="3386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765A20-8EBF-2810-E027-33C6B7C1C63F}"/>
                </a:ext>
              </a:extLst>
            </p:cNvPr>
            <p:cNvSpPr txBox="1"/>
            <p:nvPr/>
          </p:nvSpPr>
          <p:spPr>
            <a:xfrm>
              <a:off x="1209581" y="2084605"/>
              <a:ext cx="3630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Real-time positioning and mapping</a:t>
              </a:r>
            </a:p>
          </p:txBody>
        </p:sp>
        <p:pic>
          <p:nvPicPr>
            <p:cNvPr id="24" name="Graphic 23" descr="Atom with solid fill">
              <a:extLst>
                <a:ext uri="{FF2B5EF4-FFF2-40B4-BE49-F238E27FC236}">
                  <a16:creationId xmlns:a16="http://schemas.microsoft.com/office/drawing/2014/main" id="{A83A5C23-7A68-3346-2052-04310E40C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8437DE-EA47-0818-5E7D-C0CBD4B2F498}"/>
              </a:ext>
            </a:extLst>
          </p:cNvPr>
          <p:cNvGrpSpPr/>
          <p:nvPr/>
        </p:nvGrpSpPr>
        <p:grpSpPr>
          <a:xfrm>
            <a:off x="7588216" y="3524098"/>
            <a:ext cx="4401781" cy="584775"/>
            <a:chOff x="844657" y="2556159"/>
            <a:chExt cx="4098602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202C66-7C15-8636-B006-91E27443294A}"/>
                </a:ext>
              </a:extLst>
            </p:cNvPr>
            <p:cNvSpPr txBox="1"/>
            <p:nvPr/>
          </p:nvSpPr>
          <p:spPr>
            <a:xfrm>
              <a:off x="1209580" y="2556159"/>
              <a:ext cx="37336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 kinds of major sensors that are distributed in a 360° annular sensory array</a:t>
              </a:r>
            </a:p>
          </p:txBody>
        </p:sp>
        <p:pic>
          <p:nvPicPr>
            <p:cNvPr id="25" name="Graphic 24" descr="Atom with solid fill">
              <a:extLst>
                <a:ext uri="{FF2B5EF4-FFF2-40B4-BE49-F238E27FC236}">
                  <a16:creationId xmlns:a16="http://schemas.microsoft.com/office/drawing/2014/main" id="{AABCE406-6819-5438-CCC8-0777AD625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4657" y="2676266"/>
              <a:ext cx="338554" cy="33855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5B35EAC-C1DB-6CCD-5221-E8FAFE2C8FB7}"/>
              </a:ext>
            </a:extLst>
          </p:cNvPr>
          <p:cNvGrpSpPr/>
          <p:nvPr/>
        </p:nvGrpSpPr>
        <p:grpSpPr>
          <a:xfrm>
            <a:off x="7573645" y="4586306"/>
            <a:ext cx="4009865" cy="457200"/>
            <a:chOff x="-1" y="3752849"/>
            <a:chExt cx="4293889" cy="4572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964EA8D-F198-2654-62D7-94A81F610458}"/>
                </a:ext>
              </a:extLst>
            </p:cNvPr>
            <p:cNvSpPr/>
            <p:nvPr/>
          </p:nvSpPr>
          <p:spPr>
            <a:xfrm>
              <a:off x="-1" y="3752849"/>
              <a:ext cx="4293889" cy="45720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2B1FB6-D869-E8EE-4565-4210C8E7A944}"/>
                </a:ext>
              </a:extLst>
            </p:cNvPr>
            <p:cNvSpPr txBox="1"/>
            <p:nvPr/>
          </p:nvSpPr>
          <p:spPr>
            <a:xfrm>
              <a:off x="305572" y="3812172"/>
              <a:ext cx="38355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Self-adapt to different environments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00728-1C11-B268-7DBA-5F31DD22632D}"/>
              </a:ext>
            </a:extLst>
          </p:cNvPr>
          <p:cNvGrpSpPr/>
          <p:nvPr/>
        </p:nvGrpSpPr>
        <p:grpSpPr>
          <a:xfrm>
            <a:off x="7552131" y="5305502"/>
            <a:ext cx="4008408" cy="457200"/>
            <a:chOff x="0" y="4719478"/>
            <a:chExt cx="4534685" cy="4572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AA421FA-FFE5-258D-B38F-6CFF5F2FED80}"/>
                </a:ext>
              </a:extLst>
            </p:cNvPr>
            <p:cNvSpPr/>
            <p:nvPr/>
          </p:nvSpPr>
          <p:spPr>
            <a:xfrm>
              <a:off x="0" y="4719478"/>
              <a:ext cx="4534685" cy="45720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AEAC7B-D9E5-2066-256A-D97A872B4E23}"/>
                </a:ext>
              </a:extLst>
            </p:cNvPr>
            <p:cNvSpPr txBox="1"/>
            <p:nvPr/>
          </p:nvSpPr>
          <p:spPr>
            <a:xfrm>
              <a:off x="321149" y="4776627"/>
              <a:ext cx="39723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Arrive at any location with precision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76FEEA-B5DF-C746-3C92-C71F92AF788B}"/>
              </a:ext>
            </a:extLst>
          </p:cNvPr>
          <p:cNvGrpSpPr/>
          <p:nvPr/>
        </p:nvGrpSpPr>
        <p:grpSpPr>
          <a:xfrm>
            <a:off x="292618" y="1376844"/>
            <a:ext cx="6658796" cy="3742087"/>
            <a:chOff x="249380" y="1428705"/>
            <a:chExt cx="7060446" cy="396780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CAE8732-B4B2-6CAB-28E8-2A648ED6E4A4}"/>
                </a:ext>
              </a:extLst>
            </p:cNvPr>
            <p:cNvGrpSpPr/>
            <p:nvPr/>
          </p:nvGrpSpPr>
          <p:grpSpPr>
            <a:xfrm rot="246597">
              <a:off x="249380" y="1428705"/>
              <a:ext cx="7060446" cy="3967805"/>
              <a:chOff x="4675897" y="2703525"/>
              <a:chExt cx="8632166" cy="4851075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36FBA09D-04D0-EFDC-58E1-70E20B492362}"/>
                  </a:ext>
                </a:extLst>
              </p:cNvPr>
              <p:cNvSpPr/>
              <p:nvPr/>
            </p:nvSpPr>
            <p:spPr>
              <a:xfrm rot="20913212">
                <a:off x="4675897" y="3890179"/>
                <a:ext cx="8632166" cy="366442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5CC746B-7CF9-E591-2535-592F7080251F}"/>
                  </a:ext>
                </a:extLst>
              </p:cNvPr>
              <p:cNvSpPr/>
              <p:nvPr/>
            </p:nvSpPr>
            <p:spPr>
              <a:xfrm rot="20856299">
                <a:off x="5181919" y="3728266"/>
                <a:ext cx="7548163" cy="342366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08EAE62-33D5-9BBE-030C-22A685D27458}"/>
                  </a:ext>
                </a:extLst>
              </p:cNvPr>
              <p:cNvSpPr/>
              <p:nvPr/>
            </p:nvSpPr>
            <p:spPr>
              <a:xfrm rot="21148687">
                <a:off x="5796081" y="3592302"/>
                <a:ext cx="6126727" cy="321539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 descr="A group of people in an office&#10;&#10;Description automatically generated">
                <a:extLst>
                  <a:ext uri="{FF2B5EF4-FFF2-40B4-BE49-F238E27FC236}">
                    <a16:creationId xmlns:a16="http://schemas.microsoft.com/office/drawing/2014/main" id="{C1FE4E67-1A62-6D9E-18B8-830F602BE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1409" y="2703525"/>
                <a:ext cx="5484858" cy="3835116"/>
              </a:xfrm>
              <a:prstGeom prst="rect">
                <a:avLst/>
              </a:pr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6AF6E8B-E762-B9DA-2DD7-44405BCDB65F}"/>
                </a:ext>
              </a:extLst>
            </p:cNvPr>
            <p:cNvGrpSpPr/>
            <p:nvPr/>
          </p:nvGrpSpPr>
          <p:grpSpPr>
            <a:xfrm>
              <a:off x="6312951" y="3781873"/>
              <a:ext cx="409575" cy="432003"/>
              <a:chOff x="8496300" y="6153766"/>
              <a:chExt cx="409575" cy="432003"/>
            </a:xfrm>
          </p:grpSpPr>
          <p:sp>
            <p:nvSpPr>
              <p:cNvPr id="52" name="Star: 4 Points 51">
                <a:extLst>
                  <a:ext uri="{FF2B5EF4-FFF2-40B4-BE49-F238E27FC236}">
                    <a16:creationId xmlns:a16="http://schemas.microsoft.com/office/drawing/2014/main" id="{E9D6CFCC-FE4E-11BB-33C1-FE05A70C8D93}"/>
                  </a:ext>
                </a:extLst>
              </p:cNvPr>
              <p:cNvSpPr/>
              <p:nvPr/>
            </p:nvSpPr>
            <p:spPr>
              <a:xfrm>
                <a:off x="8496300" y="6153766"/>
                <a:ext cx="285750" cy="358612"/>
              </a:xfrm>
              <a:prstGeom prst="star4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Star: 4 Points 52">
                <a:extLst>
                  <a:ext uri="{FF2B5EF4-FFF2-40B4-BE49-F238E27FC236}">
                    <a16:creationId xmlns:a16="http://schemas.microsoft.com/office/drawing/2014/main" id="{1B915FC6-C84B-6781-5B94-59F8AB444C68}"/>
                  </a:ext>
                </a:extLst>
              </p:cNvPr>
              <p:cNvSpPr/>
              <p:nvPr/>
            </p:nvSpPr>
            <p:spPr>
              <a:xfrm>
                <a:off x="8705850" y="6334741"/>
                <a:ext cx="200025" cy="251028"/>
              </a:xfrm>
              <a:prstGeom prst="star4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981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D5FE4325-12B9-A4E5-039C-BA7537997AAF}"/>
              </a:ext>
            </a:extLst>
          </p:cNvPr>
          <p:cNvSpPr/>
          <p:nvPr/>
        </p:nvSpPr>
        <p:spPr>
          <a:xfrm rot="1628663">
            <a:off x="7899484" y="-543645"/>
            <a:ext cx="5757959" cy="9753375"/>
          </a:xfrm>
          <a:prstGeom prst="triangle">
            <a:avLst/>
          </a:prstGeom>
          <a:gradFill flip="none" rotWithShape="1">
            <a:gsLst>
              <a:gs pos="100000">
                <a:schemeClr val="accent5">
                  <a:lumMod val="41000"/>
                  <a:lumOff val="59000"/>
                  <a:alpha val="0"/>
                </a:schemeClr>
              </a:gs>
              <a:gs pos="97000">
                <a:schemeClr val="accent5">
                  <a:lumMod val="68000"/>
                </a:schemeClr>
              </a:gs>
              <a:gs pos="0">
                <a:schemeClr val="accent5">
                  <a:lumMod val="89000"/>
                </a:schemeClr>
              </a:gs>
              <a:gs pos="100000">
                <a:schemeClr val="accent5">
                  <a:lumMod val="68000"/>
                </a:schemeClr>
              </a:gs>
              <a:gs pos="100000">
                <a:schemeClr val="accent5">
                  <a:lumMod val="75000"/>
                </a:schemeClr>
              </a:gs>
              <a:gs pos="100000">
                <a:schemeClr val="accent5">
                  <a:lumMod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robot with a screen&#10;&#10;Description automatically generated">
            <a:extLst>
              <a:ext uri="{FF2B5EF4-FFF2-40B4-BE49-F238E27FC236}">
                <a16:creationId xmlns:a16="http://schemas.microsoft.com/office/drawing/2014/main" id="{D595957F-2912-F5DF-5353-B63125642F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60"/>
          <a:stretch/>
        </p:blipFill>
        <p:spPr>
          <a:xfrm>
            <a:off x="7172602" y="1788752"/>
            <a:ext cx="4133574" cy="46476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A4C932-CBBD-A0A7-2C8F-53530FCD1467}"/>
              </a:ext>
            </a:extLst>
          </p:cNvPr>
          <p:cNvGrpSpPr/>
          <p:nvPr/>
        </p:nvGrpSpPr>
        <p:grpSpPr>
          <a:xfrm>
            <a:off x="890366" y="424808"/>
            <a:ext cx="4757959" cy="477054"/>
            <a:chOff x="8938991" y="2339333"/>
            <a:chExt cx="4757959" cy="47705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52B2E1B-2707-F8D2-1BA7-5556BAC2EE23}"/>
                </a:ext>
              </a:extLst>
            </p:cNvPr>
            <p:cNvGrpSpPr/>
            <p:nvPr/>
          </p:nvGrpSpPr>
          <p:grpSpPr>
            <a:xfrm>
              <a:off x="8938991" y="2339333"/>
              <a:ext cx="4757959" cy="477054"/>
              <a:chOff x="5472815" y="1448927"/>
              <a:chExt cx="4757959" cy="47705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678B1A3-8EE5-851D-6EC7-D6DFB660CCC1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35C56B-9186-309B-53C3-E961EE8D4783}"/>
                  </a:ext>
                </a:extLst>
              </p:cNvPr>
              <p:cNvSpPr txBox="1"/>
              <p:nvPr/>
            </p:nvSpPr>
            <p:spPr>
              <a:xfrm>
                <a:off x="5995985" y="1448927"/>
                <a:ext cx="423478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Automatic recharge</a:t>
                </a:r>
              </a:p>
            </p:txBody>
          </p:sp>
        </p:grpSp>
        <p:pic>
          <p:nvPicPr>
            <p:cNvPr id="9" name="Graphic 8" descr="Plugged Unplugged with solid fill">
              <a:extLst>
                <a:ext uri="{FF2B5EF4-FFF2-40B4-BE49-F238E27FC236}">
                  <a16:creationId xmlns:a16="http://schemas.microsoft.com/office/drawing/2014/main" id="{16444BE0-A098-C2CF-5AE1-605B971BC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87926" y="2412698"/>
              <a:ext cx="331121" cy="331121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E7A619-6358-66D3-62EC-3070882A016A}"/>
              </a:ext>
            </a:extLst>
          </p:cNvPr>
          <p:cNvGrpSpPr/>
          <p:nvPr/>
        </p:nvGrpSpPr>
        <p:grpSpPr>
          <a:xfrm>
            <a:off x="890366" y="1323425"/>
            <a:ext cx="5539008" cy="338617"/>
            <a:chOff x="844657" y="2084542"/>
            <a:chExt cx="5539008" cy="3386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1A027B-7E09-893A-B4F0-8B7B471C5EF8}"/>
                </a:ext>
              </a:extLst>
            </p:cNvPr>
            <p:cNvSpPr txBox="1"/>
            <p:nvPr/>
          </p:nvSpPr>
          <p:spPr>
            <a:xfrm>
              <a:off x="1209580" y="2084605"/>
              <a:ext cx="51740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Auto return to recharging dock based on infrared sensor</a:t>
              </a:r>
            </a:p>
          </p:txBody>
        </p:sp>
        <p:pic>
          <p:nvPicPr>
            <p:cNvPr id="14" name="Graphic 13" descr="Atom with solid fill">
              <a:extLst>
                <a:ext uri="{FF2B5EF4-FFF2-40B4-BE49-F238E27FC236}">
                  <a16:creationId xmlns:a16="http://schemas.microsoft.com/office/drawing/2014/main" id="{F2DCE378-784D-9F55-9EF4-67C9DC961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F63816-79F6-8CBD-4AFC-4AB102CAFC0F}"/>
              </a:ext>
            </a:extLst>
          </p:cNvPr>
          <p:cNvGrpSpPr/>
          <p:nvPr/>
        </p:nvGrpSpPr>
        <p:grpSpPr>
          <a:xfrm>
            <a:off x="890366" y="1923990"/>
            <a:ext cx="4898918" cy="338617"/>
            <a:chOff x="844657" y="2084542"/>
            <a:chExt cx="4898918" cy="3386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5A0ECB-1E96-402D-5144-803B117E2CCB}"/>
                </a:ext>
              </a:extLst>
            </p:cNvPr>
            <p:cNvSpPr txBox="1"/>
            <p:nvPr/>
          </p:nvSpPr>
          <p:spPr>
            <a:xfrm>
              <a:off x="1209581" y="2084605"/>
              <a:ext cx="45339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8 hours working time (24 hours standby)</a:t>
              </a:r>
            </a:p>
          </p:txBody>
        </p:sp>
        <p:pic>
          <p:nvPicPr>
            <p:cNvPr id="17" name="Graphic 16" descr="Atom with solid fill">
              <a:extLst>
                <a:ext uri="{FF2B5EF4-FFF2-40B4-BE49-F238E27FC236}">
                  <a16:creationId xmlns:a16="http://schemas.microsoft.com/office/drawing/2014/main" id="{240CBC09-AD2F-3FB8-6C53-EB1846EE6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FBF7A4-CFD2-033A-FFFE-C259CC7BD75F}"/>
              </a:ext>
            </a:extLst>
          </p:cNvPr>
          <p:cNvGrpSpPr/>
          <p:nvPr/>
        </p:nvGrpSpPr>
        <p:grpSpPr>
          <a:xfrm>
            <a:off x="890366" y="2524555"/>
            <a:ext cx="4898918" cy="338617"/>
            <a:chOff x="844657" y="2084542"/>
            <a:chExt cx="4898918" cy="3386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9896A2-A591-380E-7072-559D5C56F09A}"/>
                </a:ext>
              </a:extLst>
            </p:cNvPr>
            <p:cNvSpPr txBox="1"/>
            <p:nvPr/>
          </p:nvSpPr>
          <p:spPr>
            <a:xfrm>
              <a:off x="1209581" y="2084605"/>
              <a:ext cx="45339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Covert conductive wheeling charging technology</a:t>
              </a:r>
            </a:p>
          </p:txBody>
        </p:sp>
        <p:pic>
          <p:nvPicPr>
            <p:cNvPr id="20" name="Graphic 19" descr="Atom with solid fill">
              <a:extLst>
                <a:ext uri="{FF2B5EF4-FFF2-40B4-BE49-F238E27FC236}">
                  <a16:creationId xmlns:a16="http://schemas.microsoft.com/office/drawing/2014/main" id="{C78A556C-EA06-8D4F-BAA4-413A7DC32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EC8B1DA-F2A5-6257-D4DC-39DC2646143A}"/>
              </a:ext>
            </a:extLst>
          </p:cNvPr>
          <p:cNvGrpSpPr/>
          <p:nvPr/>
        </p:nvGrpSpPr>
        <p:grpSpPr>
          <a:xfrm>
            <a:off x="778045" y="3395244"/>
            <a:ext cx="4689866" cy="2400300"/>
            <a:chOff x="778045" y="3395244"/>
            <a:chExt cx="4689866" cy="24003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4F3C589-B8CE-221F-09C2-6ACF3A332851}"/>
                </a:ext>
              </a:extLst>
            </p:cNvPr>
            <p:cNvGrpSpPr/>
            <p:nvPr/>
          </p:nvGrpSpPr>
          <p:grpSpPr>
            <a:xfrm>
              <a:off x="778045" y="3395244"/>
              <a:ext cx="4689866" cy="2400300"/>
              <a:chOff x="778045" y="3395244"/>
              <a:chExt cx="4689866" cy="2400300"/>
            </a:xfrm>
          </p:grpSpPr>
          <p:sp>
            <p:nvSpPr>
              <p:cNvPr id="26" name="Rectangle: Diagonal Corners Snipped 25">
                <a:extLst>
                  <a:ext uri="{FF2B5EF4-FFF2-40B4-BE49-F238E27FC236}">
                    <a16:creationId xmlns:a16="http://schemas.microsoft.com/office/drawing/2014/main" id="{9AEDD63A-E944-F64C-6AE3-56EB8606F988}"/>
                  </a:ext>
                </a:extLst>
              </p:cNvPr>
              <p:cNvSpPr/>
              <p:nvPr/>
            </p:nvSpPr>
            <p:spPr>
              <a:xfrm>
                <a:off x="778045" y="3395244"/>
                <a:ext cx="4689866" cy="2400300"/>
              </a:xfrm>
              <a:prstGeom prst="snip2Diag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Diagonal Corners Snipped 20">
                <a:extLst>
                  <a:ext uri="{FF2B5EF4-FFF2-40B4-BE49-F238E27FC236}">
                    <a16:creationId xmlns:a16="http://schemas.microsoft.com/office/drawing/2014/main" id="{FB994C1C-F873-E150-FE6E-D6B9AEE336A1}"/>
                  </a:ext>
                </a:extLst>
              </p:cNvPr>
              <p:cNvSpPr/>
              <p:nvPr/>
            </p:nvSpPr>
            <p:spPr>
              <a:xfrm>
                <a:off x="947018" y="3543300"/>
                <a:ext cx="4288853" cy="2066925"/>
              </a:xfrm>
              <a:custGeom>
                <a:avLst/>
                <a:gdLst>
                  <a:gd name="connsiteX0" fmla="*/ 0 w 4288853"/>
                  <a:gd name="connsiteY0" fmla="*/ 0 h 2066925"/>
                  <a:gd name="connsiteX1" fmla="*/ 524036 w 4288853"/>
                  <a:gd name="connsiteY1" fmla="*/ 0 h 2066925"/>
                  <a:gd name="connsiteX2" fmla="*/ 969185 w 4288853"/>
                  <a:gd name="connsiteY2" fmla="*/ 0 h 2066925"/>
                  <a:gd name="connsiteX3" fmla="*/ 1453778 w 4288853"/>
                  <a:gd name="connsiteY3" fmla="*/ 0 h 2066925"/>
                  <a:gd name="connsiteX4" fmla="*/ 2096145 w 4288853"/>
                  <a:gd name="connsiteY4" fmla="*/ 0 h 2066925"/>
                  <a:gd name="connsiteX5" fmla="*/ 2699069 w 4288853"/>
                  <a:gd name="connsiteY5" fmla="*/ 0 h 2066925"/>
                  <a:gd name="connsiteX6" fmla="*/ 3301992 w 4288853"/>
                  <a:gd name="connsiteY6" fmla="*/ 0 h 2066925"/>
                  <a:gd name="connsiteX7" fmla="*/ 3944359 w 4288853"/>
                  <a:gd name="connsiteY7" fmla="*/ 0 h 2066925"/>
                  <a:gd name="connsiteX8" fmla="*/ 4288853 w 4288853"/>
                  <a:gd name="connsiteY8" fmla="*/ 344494 h 2066925"/>
                  <a:gd name="connsiteX9" fmla="*/ 4288853 w 4288853"/>
                  <a:gd name="connsiteY9" fmla="*/ 901413 h 2066925"/>
                  <a:gd name="connsiteX10" fmla="*/ 4288853 w 4288853"/>
                  <a:gd name="connsiteY10" fmla="*/ 1441108 h 2066925"/>
                  <a:gd name="connsiteX11" fmla="*/ 4288853 w 4288853"/>
                  <a:gd name="connsiteY11" fmla="*/ 2066925 h 2066925"/>
                  <a:gd name="connsiteX12" fmla="*/ 4288853 w 4288853"/>
                  <a:gd name="connsiteY12" fmla="*/ 2066925 h 2066925"/>
                  <a:gd name="connsiteX13" fmla="*/ 3725373 w 4288853"/>
                  <a:gd name="connsiteY13" fmla="*/ 2066925 h 2066925"/>
                  <a:gd name="connsiteX14" fmla="*/ 3201337 w 4288853"/>
                  <a:gd name="connsiteY14" fmla="*/ 2066925 h 2066925"/>
                  <a:gd name="connsiteX15" fmla="*/ 2677301 w 4288853"/>
                  <a:gd name="connsiteY15" fmla="*/ 2066925 h 2066925"/>
                  <a:gd name="connsiteX16" fmla="*/ 2113821 w 4288853"/>
                  <a:gd name="connsiteY16" fmla="*/ 2066925 h 2066925"/>
                  <a:gd name="connsiteX17" fmla="*/ 1550341 w 4288853"/>
                  <a:gd name="connsiteY17" fmla="*/ 2066925 h 2066925"/>
                  <a:gd name="connsiteX18" fmla="*/ 1105192 w 4288853"/>
                  <a:gd name="connsiteY18" fmla="*/ 2066925 h 2066925"/>
                  <a:gd name="connsiteX19" fmla="*/ 344494 w 4288853"/>
                  <a:gd name="connsiteY19" fmla="*/ 2066925 h 2066925"/>
                  <a:gd name="connsiteX20" fmla="*/ 0 w 4288853"/>
                  <a:gd name="connsiteY20" fmla="*/ 1722431 h 2066925"/>
                  <a:gd name="connsiteX21" fmla="*/ 0 w 4288853"/>
                  <a:gd name="connsiteY21" fmla="*/ 1182736 h 2066925"/>
                  <a:gd name="connsiteX22" fmla="*/ 0 w 4288853"/>
                  <a:gd name="connsiteY22" fmla="*/ 660265 h 2066925"/>
                  <a:gd name="connsiteX23" fmla="*/ 0 w 4288853"/>
                  <a:gd name="connsiteY23" fmla="*/ 0 h 206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88853" h="2066925" fill="none" extrusionOk="0">
                    <a:moveTo>
                      <a:pt x="0" y="0"/>
                    </a:moveTo>
                    <a:cubicBezTo>
                      <a:pt x="120406" y="-20198"/>
                      <a:pt x="266398" y="49509"/>
                      <a:pt x="524036" y="0"/>
                    </a:cubicBezTo>
                    <a:cubicBezTo>
                      <a:pt x="781674" y="-49509"/>
                      <a:pt x="853204" y="9479"/>
                      <a:pt x="969185" y="0"/>
                    </a:cubicBezTo>
                    <a:cubicBezTo>
                      <a:pt x="1085166" y="-9479"/>
                      <a:pt x="1329788" y="42818"/>
                      <a:pt x="1453778" y="0"/>
                    </a:cubicBezTo>
                    <a:cubicBezTo>
                      <a:pt x="1577768" y="-42818"/>
                      <a:pt x="1933998" y="44785"/>
                      <a:pt x="2096145" y="0"/>
                    </a:cubicBezTo>
                    <a:cubicBezTo>
                      <a:pt x="2258292" y="-44785"/>
                      <a:pt x="2484461" y="12081"/>
                      <a:pt x="2699069" y="0"/>
                    </a:cubicBezTo>
                    <a:cubicBezTo>
                      <a:pt x="2913677" y="-12081"/>
                      <a:pt x="3078476" y="55120"/>
                      <a:pt x="3301992" y="0"/>
                    </a:cubicBezTo>
                    <a:cubicBezTo>
                      <a:pt x="3525508" y="-55120"/>
                      <a:pt x="3772325" y="13631"/>
                      <a:pt x="3944359" y="0"/>
                    </a:cubicBezTo>
                    <a:cubicBezTo>
                      <a:pt x="4100868" y="126559"/>
                      <a:pt x="4201662" y="291746"/>
                      <a:pt x="4288853" y="344494"/>
                    </a:cubicBezTo>
                    <a:cubicBezTo>
                      <a:pt x="4301086" y="572482"/>
                      <a:pt x="4285276" y="718644"/>
                      <a:pt x="4288853" y="901413"/>
                    </a:cubicBezTo>
                    <a:cubicBezTo>
                      <a:pt x="4292430" y="1084182"/>
                      <a:pt x="4242346" y="1242587"/>
                      <a:pt x="4288853" y="1441108"/>
                    </a:cubicBezTo>
                    <a:cubicBezTo>
                      <a:pt x="4335360" y="1639630"/>
                      <a:pt x="4262379" y="1896534"/>
                      <a:pt x="4288853" y="2066925"/>
                    </a:cubicBezTo>
                    <a:lnTo>
                      <a:pt x="4288853" y="2066925"/>
                    </a:lnTo>
                    <a:cubicBezTo>
                      <a:pt x="4101351" y="2068760"/>
                      <a:pt x="3851958" y="2008472"/>
                      <a:pt x="3725373" y="2066925"/>
                    </a:cubicBezTo>
                    <a:cubicBezTo>
                      <a:pt x="3598788" y="2125378"/>
                      <a:pt x="3423524" y="2051566"/>
                      <a:pt x="3201337" y="2066925"/>
                    </a:cubicBezTo>
                    <a:cubicBezTo>
                      <a:pt x="2979150" y="2082284"/>
                      <a:pt x="2841178" y="2063207"/>
                      <a:pt x="2677301" y="2066925"/>
                    </a:cubicBezTo>
                    <a:cubicBezTo>
                      <a:pt x="2513424" y="2070643"/>
                      <a:pt x="2342353" y="2019164"/>
                      <a:pt x="2113821" y="2066925"/>
                    </a:cubicBezTo>
                    <a:cubicBezTo>
                      <a:pt x="1885289" y="2114686"/>
                      <a:pt x="1806671" y="2016476"/>
                      <a:pt x="1550341" y="2066925"/>
                    </a:cubicBezTo>
                    <a:cubicBezTo>
                      <a:pt x="1294011" y="2117374"/>
                      <a:pt x="1270106" y="2031127"/>
                      <a:pt x="1105192" y="2066925"/>
                    </a:cubicBezTo>
                    <a:cubicBezTo>
                      <a:pt x="940278" y="2102723"/>
                      <a:pt x="669836" y="2064444"/>
                      <a:pt x="344494" y="2066925"/>
                    </a:cubicBezTo>
                    <a:cubicBezTo>
                      <a:pt x="245293" y="1997354"/>
                      <a:pt x="136529" y="1842147"/>
                      <a:pt x="0" y="1722431"/>
                    </a:cubicBezTo>
                    <a:cubicBezTo>
                      <a:pt x="-27431" y="1603076"/>
                      <a:pt x="50463" y="1390267"/>
                      <a:pt x="0" y="1182736"/>
                    </a:cubicBezTo>
                    <a:cubicBezTo>
                      <a:pt x="-50463" y="975206"/>
                      <a:pt x="41146" y="800496"/>
                      <a:pt x="0" y="660265"/>
                    </a:cubicBezTo>
                    <a:cubicBezTo>
                      <a:pt x="-41146" y="520034"/>
                      <a:pt x="17319" y="221840"/>
                      <a:pt x="0" y="0"/>
                    </a:cubicBezTo>
                    <a:close/>
                  </a:path>
                  <a:path w="4288853" h="2066925" stroke="0" extrusionOk="0">
                    <a:moveTo>
                      <a:pt x="0" y="0"/>
                    </a:moveTo>
                    <a:cubicBezTo>
                      <a:pt x="137112" y="-41858"/>
                      <a:pt x="262493" y="50823"/>
                      <a:pt x="484593" y="0"/>
                    </a:cubicBezTo>
                    <a:cubicBezTo>
                      <a:pt x="706693" y="-50823"/>
                      <a:pt x="853291" y="27550"/>
                      <a:pt x="969185" y="0"/>
                    </a:cubicBezTo>
                    <a:cubicBezTo>
                      <a:pt x="1085079" y="-27550"/>
                      <a:pt x="1226093" y="51406"/>
                      <a:pt x="1414334" y="0"/>
                    </a:cubicBezTo>
                    <a:cubicBezTo>
                      <a:pt x="1602575" y="-51406"/>
                      <a:pt x="1717509" y="60963"/>
                      <a:pt x="1938371" y="0"/>
                    </a:cubicBezTo>
                    <a:cubicBezTo>
                      <a:pt x="2159233" y="-60963"/>
                      <a:pt x="2279939" y="61582"/>
                      <a:pt x="2541294" y="0"/>
                    </a:cubicBezTo>
                    <a:cubicBezTo>
                      <a:pt x="2802649" y="-61582"/>
                      <a:pt x="3035129" y="25326"/>
                      <a:pt x="3183661" y="0"/>
                    </a:cubicBezTo>
                    <a:cubicBezTo>
                      <a:pt x="3332193" y="-25326"/>
                      <a:pt x="3654826" y="67854"/>
                      <a:pt x="3944359" y="0"/>
                    </a:cubicBezTo>
                    <a:cubicBezTo>
                      <a:pt x="4098829" y="88029"/>
                      <a:pt x="4199509" y="283649"/>
                      <a:pt x="4288853" y="344494"/>
                    </a:cubicBezTo>
                    <a:cubicBezTo>
                      <a:pt x="4335209" y="516076"/>
                      <a:pt x="4284226" y="740573"/>
                      <a:pt x="4288853" y="866965"/>
                    </a:cubicBezTo>
                    <a:cubicBezTo>
                      <a:pt x="4293480" y="993357"/>
                      <a:pt x="4284697" y="1181525"/>
                      <a:pt x="4288853" y="1389435"/>
                    </a:cubicBezTo>
                    <a:cubicBezTo>
                      <a:pt x="4293009" y="1597345"/>
                      <a:pt x="4214413" y="1914394"/>
                      <a:pt x="4288853" y="2066925"/>
                    </a:cubicBezTo>
                    <a:lnTo>
                      <a:pt x="4288853" y="2066925"/>
                    </a:lnTo>
                    <a:cubicBezTo>
                      <a:pt x="4169832" y="2087817"/>
                      <a:pt x="4064046" y="2013561"/>
                      <a:pt x="3843704" y="2066925"/>
                    </a:cubicBezTo>
                    <a:cubicBezTo>
                      <a:pt x="3623362" y="2120289"/>
                      <a:pt x="3512841" y="2064143"/>
                      <a:pt x="3359111" y="2066925"/>
                    </a:cubicBezTo>
                    <a:cubicBezTo>
                      <a:pt x="3205381" y="2069707"/>
                      <a:pt x="2987370" y="2062607"/>
                      <a:pt x="2756188" y="2066925"/>
                    </a:cubicBezTo>
                    <a:cubicBezTo>
                      <a:pt x="2525006" y="2071243"/>
                      <a:pt x="2443237" y="2041532"/>
                      <a:pt x="2232152" y="2066925"/>
                    </a:cubicBezTo>
                    <a:cubicBezTo>
                      <a:pt x="2021067" y="2092318"/>
                      <a:pt x="1903173" y="2019061"/>
                      <a:pt x="1787002" y="2066925"/>
                    </a:cubicBezTo>
                    <a:cubicBezTo>
                      <a:pt x="1670831" y="2114789"/>
                      <a:pt x="1488247" y="2014812"/>
                      <a:pt x="1302410" y="2066925"/>
                    </a:cubicBezTo>
                    <a:cubicBezTo>
                      <a:pt x="1116573" y="2119038"/>
                      <a:pt x="787222" y="1999355"/>
                      <a:pt x="344494" y="2066925"/>
                    </a:cubicBezTo>
                    <a:cubicBezTo>
                      <a:pt x="174972" y="1902690"/>
                      <a:pt x="187363" y="1836985"/>
                      <a:pt x="0" y="1722431"/>
                    </a:cubicBezTo>
                    <a:cubicBezTo>
                      <a:pt x="-16426" y="1511467"/>
                      <a:pt x="60486" y="1320280"/>
                      <a:pt x="0" y="1199960"/>
                    </a:cubicBezTo>
                    <a:cubicBezTo>
                      <a:pt x="-60486" y="1079640"/>
                      <a:pt x="34227" y="784817"/>
                      <a:pt x="0" y="591368"/>
                    </a:cubicBezTo>
                    <a:cubicBezTo>
                      <a:pt x="-34227" y="397919"/>
                      <a:pt x="57877" y="265136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749832209">
                      <a:prstGeom prst="snip2Diag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EF4BAF-DE73-B915-3661-A11FA7ECEF3A}"/>
                </a:ext>
              </a:extLst>
            </p:cNvPr>
            <p:cNvSpPr txBox="1"/>
            <p:nvPr/>
          </p:nvSpPr>
          <p:spPr>
            <a:xfrm>
              <a:off x="1223561" y="3864701"/>
              <a:ext cx="38552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Stable and accurate auto charging with low power consuming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A62DE2-30FA-A098-52A6-1E5486553D86}"/>
                </a:ext>
              </a:extLst>
            </p:cNvPr>
            <p:cNvSpPr txBox="1"/>
            <p:nvPr/>
          </p:nvSpPr>
          <p:spPr>
            <a:xfrm>
              <a:off x="1228919" y="4581280"/>
              <a:ext cx="38552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charging methods: Directive recharging, Pre-set recharging, Automatic recharging</a:t>
              </a:r>
            </a:p>
          </p:txBody>
        </p:sp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ED8011E2-F745-3B41-F4EE-0767AEDC5832}"/>
                </a:ext>
              </a:extLst>
            </p:cNvPr>
            <p:cNvSpPr/>
            <p:nvPr/>
          </p:nvSpPr>
          <p:spPr>
            <a:xfrm rot="13548577">
              <a:off x="831971" y="3925626"/>
              <a:ext cx="304372" cy="279016"/>
            </a:xfrm>
            <a:prstGeom prst="blockArc">
              <a:avLst>
                <a:gd name="adj1" fmla="val 8388942"/>
                <a:gd name="adj2" fmla="val 1440395"/>
                <a:gd name="adj3" fmla="val 1580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Block Arc 24">
              <a:extLst>
                <a:ext uri="{FF2B5EF4-FFF2-40B4-BE49-F238E27FC236}">
                  <a16:creationId xmlns:a16="http://schemas.microsoft.com/office/drawing/2014/main" id="{BE0C5569-C7BB-D4E5-EEB1-BDDB5DC778D1}"/>
                </a:ext>
              </a:extLst>
            </p:cNvPr>
            <p:cNvSpPr/>
            <p:nvPr/>
          </p:nvSpPr>
          <p:spPr>
            <a:xfrm rot="13548577">
              <a:off x="839549" y="4674971"/>
              <a:ext cx="304372" cy="279016"/>
            </a:xfrm>
            <a:prstGeom prst="blockArc">
              <a:avLst>
                <a:gd name="adj1" fmla="val 8388942"/>
                <a:gd name="adj2" fmla="val 1440395"/>
                <a:gd name="adj3" fmla="val 1580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78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75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80D25DE0-69CA-C835-DC50-471AF6CDA5F5}"/>
              </a:ext>
            </a:extLst>
          </p:cNvPr>
          <p:cNvSpPr/>
          <p:nvPr/>
        </p:nvSpPr>
        <p:spPr>
          <a:xfrm>
            <a:off x="0" y="-7616"/>
            <a:ext cx="5763484" cy="6865616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E16F23-8ADE-B012-88D6-6E9505D72C4D}"/>
              </a:ext>
            </a:extLst>
          </p:cNvPr>
          <p:cNvGrpSpPr/>
          <p:nvPr/>
        </p:nvGrpSpPr>
        <p:grpSpPr>
          <a:xfrm>
            <a:off x="306237" y="184008"/>
            <a:ext cx="5023734" cy="477054"/>
            <a:chOff x="5472815" y="3752522"/>
            <a:chExt cx="5023734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213765-5374-6CC0-C8F0-03E2D8C25780}"/>
                </a:ext>
              </a:extLst>
            </p:cNvPr>
            <p:cNvGrpSpPr/>
            <p:nvPr/>
          </p:nvGrpSpPr>
          <p:grpSpPr>
            <a:xfrm>
              <a:off x="5472815" y="3752522"/>
              <a:ext cx="5023734" cy="477054"/>
              <a:chOff x="5472815" y="1439402"/>
              <a:chExt cx="5023734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B168933-4B6B-43C1-8C6E-5D0662D14439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633BD5-0CF6-DE20-6ABA-82A01710480F}"/>
                  </a:ext>
                </a:extLst>
              </p:cNvPr>
              <p:cNvSpPr txBox="1"/>
              <p:nvPr/>
            </p:nvSpPr>
            <p:spPr>
              <a:xfrm>
                <a:off x="5995984" y="1439402"/>
                <a:ext cx="450056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Facial recognition</a:t>
                </a:r>
              </a:p>
            </p:txBody>
          </p:sp>
        </p:grpSp>
        <p:pic>
          <p:nvPicPr>
            <p:cNvPr id="6" name="Graphic 5" descr="Internet Of Things with solid fill">
              <a:extLst>
                <a:ext uri="{FF2B5EF4-FFF2-40B4-BE49-F238E27FC236}">
                  <a16:creationId xmlns:a16="http://schemas.microsoft.com/office/drawing/2014/main" id="{47D2B34E-481C-379A-73FC-446E541B6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15468" y="3818890"/>
              <a:ext cx="351756" cy="351756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B9B75B1-0122-225A-582B-3F5DF5D04BFE}"/>
              </a:ext>
            </a:extLst>
          </p:cNvPr>
          <p:cNvSpPr txBox="1"/>
          <p:nvPr/>
        </p:nvSpPr>
        <p:spPr>
          <a:xfrm>
            <a:off x="7378880" y="188132"/>
            <a:ext cx="42785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U-Meeting video call system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89576AB-6511-3BBF-5773-BB7B809BE8B0}"/>
              </a:ext>
            </a:extLst>
          </p:cNvPr>
          <p:cNvGrpSpPr/>
          <p:nvPr/>
        </p:nvGrpSpPr>
        <p:grpSpPr>
          <a:xfrm>
            <a:off x="6910924" y="208029"/>
            <a:ext cx="423862" cy="423862"/>
            <a:chOff x="6384049" y="178270"/>
            <a:chExt cx="423862" cy="42386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6458DD8-2A82-D554-DA8C-DA8EDF72CEE6}"/>
                </a:ext>
              </a:extLst>
            </p:cNvPr>
            <p:cNvSpPr/>
            <p:nvPr/>
          </p:nvSpPr>
          <p:spPr>
            <a:xfrm>
              <a:off x="6384049" y="178270"/>
              <a:ext cx="423862" cy="4238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Video camera with solid fill">
              <a:extLst>
                <a:ext uri="{FF2B5EF4-FFF2-40B4-BE49-F238E27FC236}">
                  <a16:creationId xmlns:a16="http://schemas.microsoft.com/office/drawing/2014/main" id="{E6DD6C30-F943-482B-1454-4077777A5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26703" y="204535"/>
              <a:ext cx="338554" cy="338554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E6C1D0D-5DC3-4D48-239A-905777DCBEA6}"/>
              </a:ext>
            </a:extLst>
          </p:cNvPr>
          <p:cNvGrpSpPr/>
          <p:nvPr/>
        </p:nvGrpSpPr>
        <p:grpSpPr>
          <a:xfrm>
            <a:off x="3320080" y="-23420"/>
            <a:ext cx="3858355" cy="3639783"/>
            <a:chOff x="3510682" y="-7616"/>
            <a:chExt cx="3858355" cy="363978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7819ECB-F92C-4C94-BDF8-BB50FAA0F796}"/>
                </a:ext>
              </a:extLst>
            </p:cNvPr>
            <p:cNvGrpSpPr/>
            <p:nvPr/>
          </p:nvGrpSpPr>
          <p:grpSpPr>
            <a:xfrm>
              <a:off x="3510682" y="906898"/>
              <a:ext cx="3858355" cy="2725269"/>
              <a:chOff x="3842326" y="854190"/>
              <a:chExt cx="3858355" cy="2725269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342A0F8-EEA9-6D10-3279-86CE05EDD0B9}"/>
                  </a:ext>
                </a:extLst>
              </p:cNvPr>
              <p:cNvSpPr/>
              <p:nvPr/>
            </p:nvSpPr>
            <p:spPr>
              <a:xfrm>
                <a:off x="3842326" y="1094877"/>
                <a:ext cx="3858355" cy="248458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2D71B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" name="Picture 2" descr="A white robot with a screen on it&#10;&#10;Description automatically generated">
                <a:extLst>
                  <a:ext uri="{FF2B5EF4-FFF2-40B4-BE49-F238E27FC236}">
                    <a16:creationId xmlns:a16="http://schemas.microsoft.com/office/drawing/2014/main" id="{824BA403-72DF-1351-F74A-01140A678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9922" y="854190"/>
                <a:ext cx="2874940" cy="2725269"/>
              </a:xfrm>
              <a:prstGeom prst="rect">
                <a:avLst/>
              </a:prstGeom>
            </p:spPr>
          </p:pic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100FB1-3357-840C-2E04-6F6883DA4BBA}"/>
                </a:ext>
              </a:extLst>
            </p:cNvPr>
            <p:cNvCxnSpPr>
              <a:cxnSpLocks/>
            </p:cNvCxnSpPr>
            <p:nvPr/>
          </p:nvCxnSpPr>
          <p:spPr>
            <a:xfrm>
              <a:off x="5364221" y="-7616"/>
              <a:ext cx="0" cy="1147585"/>
            </a:xfrm>
            <a:prstGeom prst="line">
              <a:avLst/>
            </a:prstGeom>
            <a:ln w="19050">
              <a:solidFill>
                <a:srgbClr val="2D71B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415A4FE-550F-23B5-7278-17F68A5FEEE4}"/>
                </a:ext>
              </a:extLst>
            </p:cNvPr>
            <p:cNvSpPr/>
            <p:nvPr/>
          </p:nvSpPr>
          <p:spPr>
            <a:xfrm>
              <a:off x="5292834" y="1071352"/>
              <a:ext cx="131651" cy="131651"/>
            </a:xfrm>
            <a:prstGeom prst="ellipse">
              <a:avLst/>
            </a:prstGeom>
            <a:solidFill>
              <a:srgbClr val="2D71B0"/>
            </a:solidFill>
            <a:ln>
              <a:solidFill>
                <a:srgbClr val="2D71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4764DCF-F45F-EF25-F8AB-05B5DE78859D}"/>
              </a:ext>
            </a:extLst>
          </p:cNvPr>
          <p:cNvGrpSpPr/>
          <p:nvPr/>
        </p:nvGrpSpPr>
        <p:grpSpPr>
          <a:xfrm>
            <a:off x="4683635" y="3653710"/>
            <a:ext cx="3858355" cy="2762710"/>
            <a:chOff x="4364468" y="3632167"/>
            <a:chExt cx="3858355" cy="276271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136DB50-1636-8FEE-0FF5-90124DDFE23E}"/>
                </a:ext>
              </a:extLst>
            </p:cNvPr>
            <p:cNvSpPr/>
            <p:nvPr/>
          </p:nvSpPr>
          <p:spPr>
            <a:xfrm>
              <a:off x="4364468" y="3910295"/>
              <a:ext cx="3858355" cy="2484582"/>
            </a:xfrm>
            <a:prstGeom prst="roundRect">
              <a:avLst/>
            </a:prstGeom>
            <a:blipFill>
              <a:blip r:embed="rId7"/>
              <a:stretch>
                <a:fillRect/>
              </a:stretch>
            </a:blipFill>
            <a:ln>
              <a:solidFill>
                <a:srgbClr val="2D71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A9BB97-AC3C-670C-B55A-F404B8643D95}"/>
                </a:ext>
              </a:extLst>
            </p:cNvPr>
            <p:cNvCxnSpPr>
              <a:cxnSpLocks/>
            </p:cNvCxnSpPr>
            <p:nvPr/>
          </p:nvCxnSpPr>
          <p:spPr>
            <a:xfrm>
              <a:off x="6237057" y="3632167"/>
              <a:ext cx="0" cy="246521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48F7FE-66A5-B7DB-0B5D-69FE4BC19FD3}"/>
                </a:ext>
              </a:extLst>
            </p:cNvPr>
            <p:cNvSpPr/>
            <p:nvPr/>
          </p:nvSpPr>
          <p:spPr>
            <a:xfrm>
              <a:off x="6161995" y="3852635"/>
              <a:ext cx="131651" cy="1316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559D28-0CF9-F38A-040F-FDC5537BC0DF}"/>
              </a:ext>
            </a:extLst>
          </p:cNvPr>
          <p:cNvGrpSpPr/>
          <p:nvPr/>
        </p:nvGrpSpPr>
        <p:grpSpPr>
          <a:xfrm>
            <a:off x="306237" y="1143960"/>
            <a:ext cx="2881839" cy="584775"/>
            <a:chOff x="306237" y="1143960"/>
            <a:chExt cx="2881839" cy="584775"/>
          </a:xfrm>
        </p:grpSpPr>
        <p:pic>
          <p:nvPicPr>
            <p:cNvPr id="30" name="Graphic 29" descr="Badge Tick1 with solid fill">
              <a:extLst>
                <a:ext uri="{FF2B5EF4-FFF2-40B4-BE49-F238E27FC236}">
                  <a16:creationId xmlns:a16="http://schemas.microsoft.com/office/drawing/2014/main" id="{4EB06298-1988-AA0E-D128-979BACCF7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48C3FB-AEAA-99C9-F08B-51C29E6F6E4E}"/>
                </a:ext>
              </a:extLst>
            </p:cNvPr>
            <p:cNvSpPr txBox="1"/>
            <p:nvPr/>
          </p:nvSpPr>
          <p:spPr>
            <a:xfrm>
              <a:off x="544174" y="1143960"/>
              <a:ext cx="26439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Suitable for customer reception or profile creation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C499B7-10F6-F0C2-8407-27FE69C5A4DC}"/>
              </a:ext>
            </a:extLst>
          </p:cNvPr>
          <p:cNvGrpSpPr/>
          <p:nvPr/>
        </p:nvGrpSpPr>
        <p:grpSpPr>
          <a:xfrm>
            <a:off x="306237" y="1954854"/>
            <a:ext cx="2823943" cy="584775"/>
            <a:chOff x="306237" y="1143960"/>
            <a:chExt cx="2823943" cy="584775"/>
          </a:xfrm>
        </p:grpSpPr>
        <p:pic>
          <p:nvPicPr>
            <p:cNvPr id="34" name="Graphic 33" descr="Badge Tick1 with solid fill">
              <a:extLst>
                <a:ext uri="{FF2B5EF4-FFF2-40B4-BE49-F238E27FC236}">
                  <a16:creationId xmlns:a16="http://schemas.microsoft.com/office/drawing/2014/main" id="{9E5EE3BB-83FB-F22D-62D5-102DBBF91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FA0F21-D35E-7DE4-AEF2-95B63920F4F0}"/>
                </a:ext>
              </a:extLst>
            </p:cNvPr>
            <p:cNvSpPr txBox="1"/>
            <p:nvPr/>
          </p:nvSpPr>
          <p:spPr>
            <a:xfrm>
              <a:off x="544174" y="1143960"/>
              <a:ext cx="25860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recognition accuracy is up to 98%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E6F777C-1F4A-BA0F-3DA1-8A675FDD3AF7}"/>
              </a:ext>
            </a:extLst>
          </p:cNvPr>
          <p:cNvGrpSpPr/>
          <p:nvPr/>
        </p:nvGrpSpPr>
        <p:grpSpPr>
          <a:xfrm>
            <a:off x="306237" y="2765749"/>
            <a:ext cx="2823943" cy="830997"/>
            <a:chOff x="306237" y="1143960"/>
            <a:chExt cx="2823943" cy="830997"/>
          </a:xfrm>
        </p:grpSpPr>
        <p:pic>
          <p:nvPicPr>
            <p:cNvPr id="37" name="Graphic 36" descr="Badge Tick1 with solid fill">
              <a:extLst>
                <a:ext uri="{FF2B5EF4-FFF2-40B4-BE49-F238E27FC236}">
                  <a16:creationId xmlns:a16="http://schemas.microsoft.com/office/drawing/2014/main" id="{4D0C7D21-0616-7B42-BA6B-13107EDB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B72740A-E19C-EA3A-0039-F760EF79CB71}"/>
                </a:ext>
              </a:extLst>
            </p:cNvPr>
            <p:cNvSpPr txBox="1"/>
            <p:nvPr/>
          </p:nvSpPr>
          <p:spPr>
            <a:xfrm>
              <a:off x="544174" y="1143960"/>
              <a:ext cx="2586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Improve customer experience via knowing by a robot</a:t>
              </a:r>
            </a:p>
          </p:txBody>
        </p:sp>
      </p:grp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C5E0E123-EC12-589F-7063-2AB04A732A36}"/>
              </a:ext>
            </a:extLst>
          </p:cNvPr>
          <p:cNvCxnSpPr>
            <a:cxnSpLocks/>
            <a:endCxn id="39" idx="0"/>
          </p:cNvCxnSpPr>
          <p:nvPr/>
        </p:nvCxnSpPr>
        <p:spPr>
          <a:xfrm rot="10800000" flipV="1">
            <a:off x="2136097" y="3569350"/>
            <a:ext cx="1391679" cy="740943"/>
          </a:xfrm>
          <a:prstGeom prst="curvedConnector2">
            <a:avLst/>
          </a:prstGeom>
          <a:ln w="19050">
            <a:solidFill>
              <a:srgbClr val="2E75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D50F4F-68FF-5AD6-B048-BEC213163DBB}"/>
              </a:ext>
            </a:extLst>
          </p:cNvPr>
          <p:cNvGrpSpPr/>
          <p:nvPr/>
        </p:nvGrpSpPr>
        <p:grpSpPr>
          <a:xfrm>
            <a:off x="306234" y="4310294"/>
            <a:ext cx="3659723" cy="1343066"/>
            <a:chOff x="306237" y="3912563"/>
            <a:chExt cx="3659723" cy="134306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848713D-3175-99B5-0F16-F5E4C39E6F60}"/>
                </a:ext>
              </a:extLst>
            </p:cNvPr>
            <p:cNvSpPr/>
            <p:nvPr/>
          </p:nvSpPr>
          <p:spPr>
            <a:xfrm>
              <a:off x="306237" y="3912563"/>
              <a:ext cx="3659723" cy="1343066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DEB91B7-BD3C-8CD2-2897-B17E18E17B8D}"/>
                </a:ext>
              </a:extLst>
            </p:cNvPr>
            <p:cNvGrpSpPr/>
            <p:nvPr/>
          </p:nvGrpSpPr>
          <p:grpSpPr>
            <a:xfrm>
              <a:off x="829406" y="4224730"/>
              <a:ext cx="2453040" cy="307777"/>
              <a:chOff x="829406" y="4224730"/>
              <a:chExt cx="2453040" cy="30777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191A9BB-442A-F8C3-466E-6089EBD15AD7}"/>
                  </a:ext>
                </a:extLst>
              </p:cNvPr>
              <p:cNvSpPr txBox="1"/>
              <p:nvPr/>
            </p:nvSpPr>
            <p:spPr>
              <a:xfrm>
                <a:off x="1023915" y="4224730"/>
                <a:ext cx="22585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Faster Face Recognition</a:t>
                </a:r>
              </a:p>
            </p:txBody>
          </p:sp>
          <p:pic>
            <p:nvPicPr>
              <p:cNvPr id="52" name="Graphic 51" descr="Checkmark with solid fill">
                <a:extLst>
                  <a:ext uri="{FF2B5EF4-FFF2-40B4-BE49-F238E27FC236}">
                    <a16:creationId xmlns:a16="http://schemas.microsoft.com/office/drawing/2014/main" id="{B0878077-6531-9AF8-3998-A9293C8B7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829406" y="4270544"/>
                <a:ext cx="194509" cy="194509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BB6A62C-509F-0D30-D965-2305F5E25BA5}"/>
                </a:ext>
              </a:extLst>
            </p:cNvPr>
            <p:cNvGrpSpPr/>
            <p:nvPr/>
          </p:nvGrpSpPr>
          <p:grpSpPr>
            <a:xfrm>
              <a:off x="679761" y="4599962"/>
              <a:ext cx="2974961" cy="307777"/>
              <a:chOff x="679761" y="4599962"/>
              <a:chExt cx="2974961" cy="307777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7B45B2F-E379-7A35-9334-0CED62498DF8}"/>
                  </a:ext>
                </a:extLst>
              </p:cNvPr>
              <p:cNvSpPr txBox="1"/>
              <p:nvPr/>
            </p:nvSpPr>
            <p:spPr>
              <a:xfrm>
                <a:off x="829406" y="4599962"/>
                <a:ext cx="2825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More accurate Face Recognition</a:t>
                </a:r>
              </a:p>
            </p:txBody>
          </p:sp>
          <p:pic>
            <p:nvPicPr>
              <p:cNvPr id="53" name="Graphic 52" descr="Checkmark with solid fill">
                <a:extLst>
                  <a:ext uri="{FF2B5EF4-FFF2-40B4-BE49-F238E27FC236}">
                    <a16:creationId xmlns:a16="http://schemas.microsoft.com/office/drawing/2014/main" id="{E7C32097-C310-6CB5-4C37-05BB44BE83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79761" y="4637334"/>
                <a:ext cx="194509" cy="194509"/>
              </a:xfrm>
              <a:prstGeom prst="rect">
                <a:avLst/>
              </a:prstGeom>
            </p:spPr>
          </p:pic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917BE2E-CAD8-7864-EE9E-67A44F3D83DE}"/>
              </a:ext>
            </a:extLst>
          </p:cNvPr>
          <p:cNvSpPr txBox="1"/>
          <p:nvPr/>
        </p:nvSpPr>
        <p:spPr>
          <a:xfrm>
            <a:off x="7766633" y="1029583"/>
            <a:ext cx="4204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Suitable for customer reception or profile creation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26ABE8-3A95-6C5D-DA4E-681A52484E4C}"/>
              </a:ext>
            </a:extLst>
          </p:cNvPr>
          <p:cNvGrpSpPr/>
          <p:nvPr/>
        </p:nvGrpSpPr>
        <p:grpSpPr>
          <a:xfrm>
            <a:off x="7204349" y="840064"/>
            <a:ext cx="5006253" cy="958640"/>
            <a:chOff x="7204349" y="840064"/>
            <a:chExt cx="5006253" cy="95864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4790E7-2449-9BCA-F65B-7AD3EEA0E839}"/>
                </a:ext>
              </a:extLst>
            </p:cNvPr>
            <p:cNvSpPr txBox="1"/>
            <p:nvPr/>
          </p:nvSpPr>
          <p:spPr>
            <a:xfrm>
              <a:off x="7545263" y="1060040"/>
              <a:ext cx="466533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U-Meeting is a business application that provides HD voice and video call functions, through high-definition audio and video codec and smooth transmission.</a:t>
              </a:r>
            </a:p>
          </p:txBody>
        </p:sp>
        <p:pic>
          <p:nvPicPr>
            <p:cNvPr id="72" name="Graphic 71" descr="Closed quotation mark with solid fill">
              <a:extLst>
                <a:ext uri="{FF2B5EF4-FFF2-40B4-BE49-F238E27FC236}">
                  <a16:creationId xmlns:a16="http://schemas.microsoft.com/office/drawing/2014/main" id="{E5A088CA-55EB-1C7F-003C-A86C3FBCD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0386806">
              <a:off x="7204349" y="840064"/>
              <a:ext cx="477773" cy="477773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6F28F33-36E7-EF8C-C260-0AC7B22E51D0}"/>
              </a:ext>
            </a:extLst>
          </p:cNvPr>
          <p:cNvGrpSpPr/>
          <p:nvPr/>
        </p:nvGrpSpPr>
        <p:grpSpPr>
          <a:xfrm>
            <a:off x="7644805" y="2044103"/>
            <a:ext cx="4316741" cy="338554"/>
            <a:chOff x="7644805" y="2044103"/>
            <a:chExt cx="4316741" cy="338554"/>
          </a:xfrm>
        </p:grpSpPr>
        <p:pic>
          <p:nvPicPr>
            <p:cNvPr id="74" name="Graphic 73" descr="Badge New with solid fill">
              <a:extLst>
                <a:ext uri="{FF2B5EF4-FFF2-40B4-BE49-F238E27FC236}">
                  <a16:creationId xmlns:a16="http://schemas.microsoft.com/office/drawing/2014/main" id="{CC46FDC3-BBCE-805D-D500-04513C7B3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58DF2D9-A454-6FF2-7178-9A9850D50A8E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Video-based Customer Service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4E57E1C-3554-0431-68F6-7FB4D662AA2F}"/>
              </a:ext>
            </a:extLst>
          </p:cNvPr>
          <p:cNvGrpSpPr/>
          <p:nvPr/>
        </p:nvGrpSpPr>
        <p:grpSpPr>
          <a:xfrm>
            <a:off x="7644805" y="2580442"/>
            <a:ext cx="4316741" cy="338554"/>
            <a:chOff x="7644805" y="2044103"/>
            <a:chExt cx="4316741" cy="338554"/>
          </a:xfrm>
        </p:grpSpPr>
        <p:pic>
          <p:nvPicPr>
            <p:cNvPr id="81" name="Graphic 80" descr="Badge New with solid fill">
              <a:extLst>
                <a:ext uri="{FF2B5EF4-FFF2-40B4-BE49-F238E27FC236}">
                  <a16:creationId xmlns:a16="http://schemas.microsoft.com/office/drawing/2014/main" id="{DC6155F0-6F5A-8D21-8889-AF6219D42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3A96BD4-0E80-3406-4082-3BF447950116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High-definition Audio and Video Codec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0838C5B-2DF0-8FE7-3CFA-29334D95729E}"/>
              </a:ext>
            </a:extLst>
          </p:cNvPr>
          <p:cNvGrpSpPr/>
          <p:nvPr/>
        </p:nvGrpSpPr>
        <p:grpSpPr>
          <a:xfrm>
            <a:off x="7644805" y="3116780"/>
            <a:ext cx="4316741" cy="338554"/>
            <a:chOff x="7644805" y="2044103"/>
            <a:chExt cx="4316741" cy="338554"/>
          </a:xfrm>
        </p:grpSpPr>
        <p:pic>
          <p:nvPicPr>
            <p:cNvPr id="84" name="Graphic 83" descr="Badge New with solid fill">
              <a:extLst>
                <a:ext uri="{FF2B5EF4-FFF2-40B4-BE49-F238E27FC236}">
                  <a16:creationId xmlns:a16="http://schemas.microsoft.com/office/drawing/2014/main" id="{0280DF81-83DA-06DE-CCEA-2B1833CB0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644805" y="2105157"/>
              <a:ext cx="243656" cy="243656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37E9921-5D19-B2EC-E672-FAA3DECCC749}"/>
                </a:ext>
              </a:extLst>
            </p:cNvPr>
            <p:cNvSpPr txBox="1"/>
            <p:nvPr/>
          </p:nvSpPr>
          <p:spPr>
            <a:xfrm>
              <a:off x="7947136" y="2044103"/>
              <a:ext cx="4014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Secured Video Data Transmission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A2073B1-F44F-25AF-9B7A-25C902FCA43D}"/>
              </a:ext>
            </a:extLst>
          </p:cNvPr>
          <p:cNvGrpSpPr/>
          <p:nvPr/>
        </p:nvGrpSpPr>
        <p:grpSpPr>
          <a:xfrm>
            <a:off x="8942745" y="4341419"/>
            <a:ext cx="1370642" cy="2516581"/>
            <a:chOff x="8942745" y="4341419"/>
            <a:chExt cx="1370642" cy="251658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1016132-AE58-2ACD-9F27-11570C35B5FD}"/>
                </a:ext>
              </a:extLst>
            </p:cNvPr>
            <p:cNvGrpSpPr/>
            <p:nvPr/>
          </p:nvGrpSpPr>
          <p:grpSpPr>
            <a:xfrm>
              <a:off x="8942745" y="4341419"/>
              <a:ext cx="1370642" cy="640408"/>
              <a:chOff x="8942745" y="4341419"/>
              <a:chExt cx="1370642" cy="64040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7D16CA7-C314-A358-6265-AD45C789A585}"/>
                  </a:ext>
                </a:extLst>
              </p:cNvPr>
              <p:cNvSpPr/>
              <p:nvPr/>
            </p:nvSpPr>
            <p:spPr>
              <a:xfrm>
                <a:off x="8942746" y="4341419"/>
                <a:ext cx="1370641" cy="64040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6F125F-11C5-FB57-E80A-B599A0C3D722}"/>
                  </a:ext>
                </a:extLst>
              </p:cNvPr>
              <p:cNvSpPr txBox="1"/>
              <p:nvPr/>
            </p:nvSpPr>
            <p:spPr>
              <a:xfrm>
                <a:off x="8942745" y="4507734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Clearer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7A0ED4DC-E143-CBA2-FD63-C3436A79C703}"/>
                </a:ext>
              </a:extLst>
            </p:cNvPr>
            <p:cNvCxnSpPr>
              <a:stCxn id="9" idx="4"/>
            </p:cNvCxnSpPr>
            <p:nvPr/>
          </p:nvCxnSpPr>
          <p:spPr>
            <a:xfrm rot="5400000">
              <a:off x="8546560" y="5776492"/>
              <a:ext cx="1876173" cy="286843"/>
            </a:xfrm>
            <a:prstGeom prst="curvedConnector3">
              <a:avLst>
                <a:gd name="adj1" fmla="val 51434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9B1ECFC-0D57-2A5C-D70E-FDC9260DF428}"/>
              </a:ext>
            </a:extLst>
          </p:cNvPr>
          <p:cNvGrpSpPr/>
          <p:nvPr/>
        </p:nvGrpSpPr>
        <p:grpSpPr>
          <a:xfrm>
            <a:off x="10447119" y="4930238"/>
            <a:ext cx="1370641" cy="1891903"/>
            <a:chOff x="10447119" y="4930238"/>
            <a:chExt cx="1370641" cy="189190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CE11B9E-09E7-B2EA-1EE6-F98A1C8ED386}"/>
                </a:ext>
              </a:extLst>
            </p:cNvPr>
            <p:cNvGrpSpPr/>
            <p:nvPr/>
          </p:nvGrpSpPr>
          <p:grpSpPr>
            <a:xfrm>
              <a:off x="10447119" y="4930238"/>
              <a:ext cx="1370641" cy="640408"/>
              <a:chOff x="10447119" y="4930238"/>
              <a:chExt cx="1370641" cy="640408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6ABE3E0-A227-D736-22D9-80FF876E4EB1}"/>
                  </a:ext>
                </a:extLst>
              </p:cNvPr>
              <p:cNvSpPr/>
              <p:nvPr/>
            </p:nvSpPr>
            <p:spPr>
              <a:xfrm>
                <a:off x="10447119" y="4930238"/>
                <a:ext cx="1370641" cy="640408"/>
              </a:xfrm>
              <a:prstGeom prst="ellipse">
                <a:avLst/>
              </a:prstGeom>
              <a:solidFill>
                <a:srgbClr val="A9D1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768415-1722-10B9-5720-8A978E2378AB}"/>
                  </a:ext>
                </a:extLst>
              </p:cNvPr>
              <p:cNvSpPr txBox="1"/>
              <p:nvPr/>
            </p:nvSpPr>
            <p:spPr>
              <a:xfrm>
                <a:off x="10447119" y="5090497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Faster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70E3FEDA-9200-501C-1ADD-5130F41493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588436" y="5953683"/>
              <a:ext cx="1299469" cy="437448"/>
            </a:xfrm>
            <a:prstGeom prst="curvedConnector3">
              <a:avLst>
                <a:gd name="adj1" fmla="val 61038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4F94707-9747-D4A5-2C92-96CB0115A934}"/>
              </a:ext>
            </a:extLst>
          </p:cNvPr>
          <p:cNvGrpSpPr/>
          <p:nvPr/>
        </p:nvGrpSpPr>
        <p:grpSpPr>
          <a:xfrm>
            <a:off x="9647297" y="5570646"/>
            <a:ext cx="1481139" cy="2056863"/>
            <a:chOff x="9647297" y="5570646"/>
            <a:chExt cx="1481139" cy="205686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D516EF-F20C-8331-8312-4BB9D4D48741}"/>
                </a:ext>
              </a:extLst>
            </p:cNvPr>
            <p:cNvGrpSpPr/>
            <p:nvPr/>
          </p:nvGrpSpPr>
          <p:grpSpPr>
            <a:xfrm>
              <a:off x="9647297" y="5570646"/>
              <a:ext cx="1481139" cy="766721"/>
              <a:chOff x="9697849" y="5814721"/>
              <a:chExt cx="1481139" cy="76672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5B03FBC-85E8-896F-7517-49C1858796F5}"/>
                  </a:ext>
                </a:extLst>
              </p:cNvPr>
              <p:cNvSpPr/>
              <p:nvPr/>
            </p:nvSpPr>
            <p:spPr>
              <a:xfrm>
                <a:off x="9697849" y="5814721"/>
                <a:ext cx="1481139" cy="766721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6DCD7A-F187-7007-E718-82E2E4FE4811}"/>
                  </a:ext>
                </a:extLst>
              </p:cNvPr>
              <p:cNvSpPr txBox="1"/>
              <p:nvPr/>
            </p:nvSpPr>
            <p:spPr>
              <a:xfrm>
                <a:off x="9753097" y="6077279"/>
                <a:ext cx="13706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Safer</a:t>
                </a:r>
                <a:endPara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49" name="Connector: Curved 48">
              <a:extLst>
                <a:ext uri="{FF2B5EF4-FFF2-40B4-BE49-F238E27FC236}">
                  <a16:creationId xmlns:a16="http://schemas.microsoft.com/office/drawing/2014/main" id="{D65C51CC-E404-5328-A5B0-2345BC653A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455298" y="6759051"/>
              <a:ext cx="1299469" cy="437448"/>
            </a:xfrm>
            <a:prstGeom prst="curvedConnector3">
              <a:avLst>
                <a:gd name="adj1" fmla="val 61038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710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279C0D4F-F31B-8167-556B-E942554793B6}"/>
              </a:ext>
            </a:extLst>
          </p:cNvPr>
          <p:cNvSpPr/>
          <p:nvPr/>
        </p:nvSpPr>
        <p:spPr>
          <a:xfrm>
            <a:off x="0" y="0"/>
            <a:ext cx="364694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D4B7A7-AC73-DC2E-65F6-62FE40FD1DDC}"/>
              </a:ext>
            </a:extLst>
          </p:cNvPr>
          <p:cNvGrpSpPr/>
          <p:nvPr/>
        </p:nvGrpSpPr>
        <p:grpSpPr>
          <a:xfrm>
            <a:off x="168004" y="388653"/>
            <a:ext cx="3211690" cy="1246495"/>
            <a:chOff x="5472815" y="4458832"/>
            <a:chExt cx="3211690" cy="12464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D947D11-27F7-AE74-3D7E-0DD0F68ECB63}"/>
                </a:ext>
              </a:extLst>
            </p:cNvPr>
            <p:cNvGrpSpPr/>
            <p:nvPr/>
          </p:nvGrpSpPr>
          <p:grpSpPr>
            <a:xfrm>
              <a:off x="5472815" y="4458832"/>
              <a:ext cx="3211690" cy="1246495"/>
              <a:chOff x="5472815" y="1436827"/>
              <a:chExt cx="3211690" cy="12464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E5C4715-5C8B-52A8-0DE0-8EB3A5AB0EA0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8224B6-BAFA-1556-62C1-5670F0F3914E}"/>
                  </a:ext>
                </a:extLst>
              </p:cNvPr>
              <p:cNvSpPr txBox="1"/>
              <p:nvPr/>
            </p:nvSpPr>
            <p:spPr>
              <a:xfrm>
                <a:off x="5995985" y="1436827"/>
                <a:ext cx="2688520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Enhanced Safe-Assurance with E-skin</a:t>
                </a:r>
              </a:p>
            </p:txBody>
          </p:sp>
        </p:grpSp>
        <p:pic>
          <p:nvPicPr>
            <p:cNvPr id="6" name="Graphic 5" descr="Link with solid fill">
              <a:extLst>
                <a:ext uri="{FF2B5EF4-FFF2-40B4-BE49-F238E27FC236}">
                  <a16:creationId xmlns:a16="http://schemas.microsoft.com/office/drawing/2014/main" id="{7660095D-AC92-BC66-4FB3-5335FE2A3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2AEDF1-C364-2BB4-022F-0335F281DF72}"/>
              </a:ext>
            </a:extLst>
          </p:cNvPr>
          <p:cNvGrpSpPr/>
          <p:nvPr/>
        </p:nvGrpSpPr>
        <p:grpSpPr>
          <a:xfrm>
            <a:off x="3803453" y="2485087"/>
            <a:ext cx="8246448" cy="2953974"/>
            <a:chOff x="3803453" y="2485087"/>
            <a:chExt cx="8246448" cy="2953974"/>
          </a:xfrm>
        </p:grpSpPr>
        <p:cxnSp>
          <p:nvCxnSpPr>
            <p:cNvPr id="39" name="Connector: Curved 38">
              <a:extLst>
                <a:ext uri="{FF2B5EF4-FFF2-40B4-BE49-F238E27FC236}">
                  <a16:creationId xmlns:a16="http://schemas.microsoft.com/office/drawing/2014/main" id="{E9FE9421-5725-E50D-E70D-6F5B27559F80}"/>
                </a:ext>
              </a:extLst>
            </p:cNvPr>
            <p:cNvCxnSpPr>
              <a:cxnSpLocks/>
            </p:cNvCxnSpPr>
            <p:nvPr/>
          </p:nvCxnSpPr>
          <p:spPr>
            <a:xfrm>
              <a:off x="8644637" y="2570903"/>
              <a:ext cx="1228812" cy="609780"/>
            </a:xfrm>
            <a:prstGeom prst="curvedConnector3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E7CD5776-E69A-2431-A117-8EBEB72CF63C}"/>
                </a:ext>
              </a:extLst>
            </p:cNvPr>
            <p:cNvCxnSpPr/>
            <p:nvPr/>
          </p:nvCxnSpPr>
          <p:spPr>
            <a:xfrm flipV="1">
              <a:off x="6884894" y="2485087"/>
              <a:ext cx="1183341" cy="717482"/>
            </a:xfrm>
            <a:prstGeom prst="curvedConnector3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372029CB-A1EE-7F83-3896-BCBB46A0DE4E}"/>
                </a:ext>
              </a:extLst>
            </p:cNvPr>
            <p:cNvSpPr/>
            <p:nvPr/>
          </p:nvSpPr>
          <p:spPr>
            <a:xfrm rot="10800000" flipH="1">
              <a:off x="3803453" y="3236040"/>
              <a:ext cx="3774141" cy="1595398"/>
            </a:xfrm>
            <a:custGeom>
              <a:avLst/>
              <a:gdLst>
                <a:gd name="connsiteX0" fmla="*/ 3130415 w 3774141"/>
                <a:gd name="connsiteY0" fmla="*/ 1397770 h 1595398"/>
                <a:gd name="connsiteX1" fmla="*/ 1785322 w 3774141"/>
                <a:gd name="connsiteY1" fmla="*/ 1594238 h 1595398"/>
                <a:gd name="connsiteX2" fmla="*/ 178304 w 3774141"/>
                <a:gd name="connsiteY2" fmla="*/ 1136179 h 1595398"/>
                <a:gd name="connsiteX3" fmla="*/ 1444949 w 3774141"/>
                <a:gd name="connsiteY3" fmla="*/ 22203 h 1595398"/>
                <a:gd name="connsiteX4" fmla="*/ 2554811 w 3774141"/>
                <a:gd name="connsiteY4" fmla="*/ 51610 h 1595398"/>
                <a:gd name="connsiteX5" fmla="*/ 2214264 w 3774141"/>
                <a:gd name="connsiteY5" fmla="*/ 432115 h 1595398"/>
                <a:gd name="connsiteX6" fmla="*/ 1887071 w 3774141"/>
                <a:gd name="connsiteY6" fmla="*/ 797699 h 1595398"/>
                <a:gd name="connsiteX7" fmla="*/ 2289086 w 3774141"/>
                <a:gd name="connsiteY7" fmla="*/ 991722 h 1595398"/>
                <a:gd name="connsiteX8" fmla="*/ 2728400 w 3774141"/>
                <a:gd name="connsiteY8" fmla="*/ 1203747 h 1595398"/>
                <a:gd name="connsiteX9" fmla="*/ 3130415 w 3774141"/>
                <a:gd name="connsiteY9" fmla="*/ 1397770 h 1595398"/>
                <a:gd name="connsiteX0" fmla="*/ 3130415 w 3774141"/>
                <a:gd name="connsiteY0" fmla="*/ 1397770 h 1595398"/>
                <a:gd name="connsiteX1" fmla="*/ 1785322 w 3774141"/>
                <a:gd name="connsiteY1" fmla="*/ 1594238 h 1595398"/>
                <a:gd name="connsiteX2" fmla="*/ 178304 w 3774141"/>
                <a:gd name="connsiteY2" fmla="*/ 1136179 h 1595398"/>
                <a:gd name="connsiteX3" fmla="*/ 1444949 w 3774141"/>
                <a:gd name="connsiteY3" fmla="*/ 22203 h 1595398"/>
                <a:gd name="connsiteX4" fmla="*/ 2554811 w 3774141"/>
                <a:gd name="connsiteY4" fmla="*/ 51610 h 159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4141" h="1595398" stroke="0" extrusionOk="0">
                  <a:moveTo>
                    <a:pt x="3130415" y="1397770"/>
                  </a:moveTo>
                  <a:cubicBezTo>
                    <a:pt x="2791922" y="1474334"/>
                    <a:pt x="2230220" y="1716611"/>
                    <a:pt x="1785322" y="1594238"/>
                  </a:cubicBezTo>
                  <a:cubicBezTo>
                    <a:pt x="1043886" y="1624425"/>
                    <a:pt x="477772" y="1373821"/>
                    <a:pt x="178304" y="1136179"/>
                  </a:cubicBezTo>
                  <a:cubicBezTo>
                    <a:pt x="-419856" y="788492"/>
                    <a:pt x="363466" y="69100"/>
                    <a:pt x="1444949" y="22203"/>
                  </a:cubicBezTo>
                  <a:cubicBezTo>
                    <a:pt x="1905671" y="10485"/>
                    <a:pt x="2266888" y="-20490"/>
                    <a:pt x="2554811" y="51610"/>
                  </a:cubicBezTo>
                  <a:cubicBezTo>
                    <a:pt x="2423517" y="262257"/>
                    <a:pt x="2279098" y="319129"/>
                    <a:pt x="2214264" y="432115"/>
                  </a:cubicBezTo>
                  <a:cubicBezTo>
                    <a:pt x="2149430" y="545101"/>
                    <a:pt x="1989848" y="675528"/>
                    <a:pt x="1887071" y="797699"/>
                  </a:cubicBezTo>
                  <a:cubicBezTo>
                    <a:pt x="2040824" y="829987"/>
                    <a:pt x="2192624" y="962766"/>
                    <a:pt x="2289086" y="991722"/>
                  </a:cubicBezTo>
                  <a:cubicBezTo>
                    <a:pt x="2385548" y="1020678"/>
                    <a:pt x="2610273" y="1155078"/>
                    <a:pt x="2728400" y="1203747"/>
                  </a:cubicBezTo>
                  <a:cubicBezTo>
                    <a:pt x="2846527" y="1252416"/>
                    <a:pt x="2978922" y="1360467"/>
                    <a:pt x="3130415" y="1397770"/>
                  </a:cubicBezTo>
                  <a:close/>
                </a:path>
                <a:path w="3774141" h="1595398" fill="none" extrusionOk="0">
                  <a:moveTo>
                    <a:pt x="3130415" y="1397770"/>
                  </a:moveTo>
                  <a:cubicBezTo>
                    <a:pt x="2771270" y="1556715"/>
                    <a:pt x="2416527" y="1625378"/>
                    <a:pt x="1785322" y="1594238"/>
                  </a:cubicBezTo>
                  <a:cubicBezTo>
                    <a:pt x="1104547" y="1580686"/>
                    <a:pt x="480025" y="1438891"/>
                    <a:pt x="178304" y="1136179"/>
                  </a:cubicBezTo>
                  <a:cubicBezTo>
                    <a:pt x="-337202" y="656604"/>
                    <a:pt x="422902" y="153340"/>
                    <a:pt x="1444949" y="22203"/>
                  </a:cubicBezTo>
                  <a:cubicBezTo>
                    <a:pt x="1810819" y="11429"/>
                    <a:pt x="2199106" y="16843"/>
                    <a:pt x="2554811" y="51610"/>
                  </a:cubicBezTo>
                </a:path>
                <a:path w="3774141" h="1595398" fill="none" stroke="0" extrusionOk="0">
                  <a:moveTo>
                    <a:pt x="3130415" y="1397770"/>
                  </a:moveTo>
                  <a:cubicBezTo>
                    <a:pt x="2756516" y="1506972"/>
                    <a:pt x="2222937" y="1574050"/>
                    <a:pt x="1785322" y="1594238"/>
                  </a:cubicBezTo>
                  <a:cubicBezTo>
                    <a:pt x="1206462" y="1591935"/>
                    <a:pt x="460106" y="1408258"/>
                    <a:pt x="178304" y="1136179"/>
                  </a:cubicBezTo>
                  <a:cubicBezTo>
                    <a:pt x="-238150" y="549556"/>
                    <a:pt x="41481" y="143622"/>
                    <a:pt x="1444949" y="22203"/>
                  </a:cubicBezTo>
                  <a:cubicBezTo>
                    <a:pt x="1803514" y="-58731"/>
                    <a:pt x="2219245" y="-59014"/>
                    <a:pt x="2554811" y="51610"/>
                  </a:cubicBez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909789133">
                    <a:prstGeom prst="arc">
                      <a:avLst>
                        <a:gd name="adj1" fmla="val 1545791"/>
                        <a:gd name="adj2" fmla="val 18709688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58155B8B-D441-5FB7-A235-E254E7BAF349}"/>
                </a:ext>
              </a:extLst>
            </p:cNvPr>
            <p:cNvSpPr/>
            <p:nvPr/>
          </p:nvSpPr>
          <p:spPr>
            <a:xfrm rot="21259463">
              <a:off x="7483925" y="3176195"/>
              <a:ext cx="4565976" cy="2262866"/>
            </a:xfrm>
            <a:custGeom>
              <a:avLst/>
              <a:gdLst>
                <a:gd name="connsiteX0" fmla="*/ 2388842 w 4565976"/>
                <a:gd name="connsiteY0" fmla="*/ 1217 h 2262866"/>
                <a:gd name="connsiteX1" fmla="*/ 4144510 w 4565976"/>
                <a:gd name="connsiteY1" fmla="*/ 476431 h 2262866"/>
                <a:gd name="connsiteX2" fmla="*/ 3271933 w 4565976"/>
                <a:gd name="connsiteY2" fmla="*/ 2151202 h 2262866"/>
                <a:gd name="connsiteX3" fmla="*/ 2942285 w 4565976"/>
                <a:gd name="connsiteY3" fmla="*/ 1811279 h 2262866"/>
                <a:gd name="connsiteX4" fmla="*/ 2612636 w 4565976"/>
                <a:gd name="connsiteY4" fmla="*/ 1471356 h 2262866"/>
                <a:gd name="connsiteX5" fmla="*/ 2282988 w 4565976"/>
                <a:gd name="connsiteY5" fmla="*/ 1131433 h 2262866"/>
                <a:gd name="connsiteX6" fmla="*/ 2338032 w 4565976"/>
                <a:gd name="connsiteY6" fmla="*/ 543721 h 2262866"/>
                <a:gd name="connsiteX7" fmla="*/ 2388842 w 4565976"/>
                <a:gd name="connsiteY7" fmla="*/ 1217 h 2262866"/>
                <a:gd name="connsiteX0" fmla="*/ 2388842 w 4565976"/>
                <a:gd name="connsiteY0" fmla="*/ 1217 h 2262866"/>
                <a:gd name="connsiteX1" fmla="*/ 4144510 w 4565976"/>
                <a:gd name="connsiteY1" fmla="*/ 476431 h 2262866"/>
                <a:gd name="connsiteX2" fmla="*/ 3271933 w 4565976"/>
                <a:gd name="connsiteY2" fmla="*/ 2151202 h 226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65976" h="2262866" stroke="0" extrusionOk="0">
                  <a:moveTo>
                    <a:pt x="2388842" y="1217"/>
                  </a:moveTo>
                  <a:cubicBezTo>
                    <a:pt x="3090917" y="58158"/>
                    <a:pt x="3680670" y="232506"/>
                    <a:pt x="4144510" y="476431"/>
                  </a:cubicBezTo>
                  <a:cubicBezTo>
                    <a:pt x="4869182" y="910669"/>
                    <a:pt x="4706642" y="1775543"/>
                    <a:pt x="3271933" y="2151202"/>
                  </a:cubicBezTo>
                  <a:cubicBezTo>
                    <a:pt x="3099682" y="2035492"/>
                    <a:pt x="3109805" y="1961683"/>
                    <a:pt x="2942285" y="1811279"/>
                  </a:cubicBezTo>
                  <a:cubicBezTo>
                    <a:pt x="2774764" y="1660876"/>
                    <a:pt x="2759247" y="1607168"/>
                    <a:pt x="2612636" y="1471356"/>
                  </a:cubicBezTo>
                  <a:cubicBezTo>
                    <a:pt x="2466025" y="1335543"/>
                    <a:pt x="2460532" y="1260257"/>
                    <a:pt x="2282988" y="1131433"/>
                  </a:cubicBezTo>
                  <a:cubicBezTo>
                    <a:pt x="2299192" y="891775"/>
                    <a:pt x="2313526" y="824630"/>
                    <a:pt x="2338032" y="543721"/>
                  </a:cubicBezTo>
                  <a:cubicBezTo>
                    <a:pt x="2362538" y="262812"/>
                    <a:pt x="2425658" y="197140"/>
                    <a:pt x="2388842" y="1217"/>
                  </a:cubicBezTo>
                  <a:close/>
                </a:path>
                <a:path w="4565976" h="2262866" fill="none" extrusionOk="0">
                  <a:moveTo>
                    <a:pt x="2388842" y="1217"/>
                  </a:moveTo>
                  <a:cubicBezTo>
                    <a:pt x="3035177" y="93144"/>
                    <a:pt x="3732477" y="202208"/>
                    <a:pt x="4144510" y="476431"/>
                  </a:cubicBezTo>
                  <a:cubicBezTo>
                    <a:pt x="4878903" y="1273059"/>
                    <a:pt x="4526301" y="1915201"/>
                    <a:pt x="3271933" y="2151202"/>
                  </a:cubicBezTo>
                </a:path>
                <a:path w="4565976" h="2262866" fill="none" stroke="0" extrusionOk="0">
                  <a:moveTo>
                    <a:pt x="2388842" y="1217"/>
                  </a:moveTo>
                  <a:cubicBezTo>
                    <a:pt x="3101780" y="52805"/>
                    <a:pt x="3601794" y="197149"/>
                    <a:pt x="4144510" y="476431"/>
                  </a:cubicBezTo>
                  <a:cubicBezTo>
                    <a:pt x="5016601" y="1032473"/>
                    <a:pt x="4679384" y="1964655"/>
                    <a:pt x="3271933" y="2151202"/>
                  </a:cubicBezTo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9094439">
                    <a:prstGeom prst="arc">
                      <a:avLst>
                        <a:gd name="adj1" fmla="val 16521037"/>
                        <a:gd name="adj2" fmla="val 2752747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B82671-39E7-3686-B86A-A808F8A4FB61}"/>
                </a:ext>
              </a:extLst>
            </p:cNvPr>
            <p:cNvSpPr/>
            <p:nvPr/>
          </p:nvSpPr>
          <p:spPr>
            <a:xfrm>
              <a:off x="4825840" y="3224455"/>
              <a:ext cx="6860351" cy="1299715"/>
            </a:xfrm>
            <a:prstGeom prst="ellipse">
              <a:avLst/>
            </a:prstGeom>
            <a:solidFill>
              <a:srgbClr val="2E75B6"/>
            </a:solidFill>
            <a:ln>
              <a:solidFill>
                <a:srgbClr val="8ECD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A white robot with a black screen&#10;&#10;Description automatically generated">
            <a:extLst>
              <a:ext uri="{FF2B5EF4-FFF2-40B4-BE49-F238E27FC236}">
                <a16:creationId xmlns:a16="http://schemas.microsoft.com/office/drawing/2014/main" id="{0D3B4F02-EC77-5060-F932-F52DEC5D9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154" y="446486"/>
            <a:ext cx="1920865" cy="3519409"/>
          </a:xfrm>
          <a:prstGeom prst="rect">
            <a:avLst/>
          </a:prstGeom>
        </p:spPr>
      </p:pic>
      <p:pic>
        <p:nvPicPr>
          <p:cNvPr id="12" name="Picture 11" descr="A white robot with black eyes&#10;&#10;Description automatically generated">
            <a:extLst>
              <a:ext uri="{FF2B5EF4-FFF2-40B4-BE49-F238E27FC236}">
                <a16:creationId xmlns:a16="http://schemas.microsoft.com/office/drawing/2014/main" id="{C4C03151-DBD5-B349-AAD4-BBFAF2B1C7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t="8929" r="26446" b="6667"/>
          <a:stretch/>
        </p:blipFill>
        <p:spPr>
          <a:xfrm>
            <a:off x="9092693" y="917540"/>
            <a:ext cx="2321129" cy="3029582"/>
          </a:xfrm>
          <a:prstGeom prst="rect">
            <a:avLst/>
          </a:prstGeom>
        </p:spPr>
      </p:pic>
      <p:pic>
        <p:nvPicPr>
          <p:cNvPr id="14" name="Picture 13" descr="A white robot with a black background&#10;&#10;Description automatically generated">
            <a:extLst>
              <a:ext uri="{FF2B5EF4-FFF2-40B4-BE49-F238E27FC236}">
                <a16:creationId xmlns:a16="http://schemas.microsoft.com/office/drawing/2014/main" id="{86CFF422-2FBF-3EE6-3A46-4BE4A23A3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41" y="954690"/>
            <a:ext cx="1920864" cy="31285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B942ED-30A7-31B1-5B6A-DC7F2AF79E19}"/>
              </a:ext>
            </a:extLst>
          </p:cNvPr>
          <p:cNvSpPr txBox="1"/>
          <p:nvPr/>
        </p:nvSpPr>
        <p:spPr>
          <a:xfrm>
            <a:off x="191923" y="2186544"/>
            <a:ext cx="334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Auto power off protection on arms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99C61-CD05-B8BD-93FD-11C9BD71C730}"/>
              </a:ext>
            </a:extLst>
          </p:cNvPr>
          <p:cNvGrpSpPr/>
          <p:nvPr/>
        </p:nvGrpSpPr>
        <p:grpSpPr>
          <a:xfrm>
            <a:off x="5343810" y="4624461"/>
            <a:ext cx="1490502" cy="507459"/>
            <a:chOff x="5343810" y="4624461"/>
            <a:chExt cx="1490502" cy="507459"/>
          </a:xfrm>
        </p:grpSpPr>
        <p:sp>
          <p:nvSpPr>
            <p:cNvPr id="40" name="Rectangle: Diagonal Corners Rounded 39">
              <a:extLst>
                <a:ext uri="{FF2B5EF4-FFF2-40B4-BE49-F238E27FC236}">
                  <a16:creationId xmlns:a16="http://schemas.microsoft.com/office/drawing/2014/main" id="{8EB2EAFD-5C87-BF23-3668-2194C86B9845}"/>
                </a:ext>
              </a:extLst>
            </p:cNvPr>
            <p:cNvSpPr/>
            <p:nvPr/>
          </p:nvSpPr>
          <p:spPr>
            <a:xfrm>
              <a:off x="5343810" y="4624461"/>
              <a:ext cx="1456020" cy="507459"/>
            </a:xfrm>
            <a:custGeom>
              <a:avLst/>
              <a:gdLst>
                <a:gd name="connsiteX0" fmla="*/ 84578 w 1456020"/>
                <a:gd name="connsiteY0" fmla="*/ 0 h 507459"/>
                <a:gd name="connsiteX1" fmla="*/ 514296 w 1456020"/>
                <a:gd name="connsiteY1" fmla="*/ 0 h 507459"/>
                <a:gd name="connsiteX2" fmla="*/ 930301 w 1456020"/>
                <a:gd name="connsiteY2" fmla="*/ 0 h 507459"/>
                <a:gd name="connsiteX3" fmla="*/ 1456020 w 1456020"/>
                <a:gd name="connsiteY3" fmla="*/ 0 h 507459"/>
                <a:gd name="connsiteX4" fmla="*/ 1456020 w 1456020"/>
                <a:gd name="connsiteY4" fmla="*/ 0 h 507459"/>
                <a:gd name="connsiteX5" fmla="*/ 1456020 w 1456020"/>
                <a:gd name="connsiteY5" fmla="*/ 422881 h 507459"/>
                <a:gd name="connsiteX6" fmla="*/ 1371442 w 1456020"/>
                <a:gd name="connsiteY6" fmla="*/ 507459 h 507459"/>
                <a:gd name="connsiteX7" fmla="*/ 955438 w 1456020"/>
                <a:gd name="connsiteY7" fmla="*/ 507459 h 507459"/>
                <a:gd name="connsiteX8" fmla="*/ 539434 w 1456020"/>
                <a:gd name="connsiteY8" fmla="*/ 507459 h 507459"/>
                <a:gd name="connsiteX9" fmla="*/ 0 w 1456020"/>
                <a:gd name="connsiteY9" fmla="*/ 507459 h 507459"/>
                <a:gd name="connsiteX10" fmla="*/ 0 w 1456020"/>
                <a:gd name="connsiteY10" fmla="*/ 507459 h 507459"/>
                <a:gd name="connsiteX11" fmla="*/ 0 w 1456020"/>
                <a:gd name="connsiteY11" fmla="*/ 84578 h 507459"/>
                <a:gd name="connsiteX12" fmla="*/ 84578 w 1456020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6020" h="507459" fill="none" extrusionOk="0">
                  <a:moveTo>
                    <a:pt x="84578" y="0"/>
                  </a:moveTo>
                  <a:cubicBezTo>
                    <a:pt x="276230" y="-19957"/>
                    <a:pt x="389672" y="20051"/>
                    <a:pt x="514296" y="0"/>
                  </a:cubicBezTo>
                  <a:cubicBezTo>
                    <a:pt x="638920" y="-20051"/>
                    <a:pt x="830554" y="21532"/>
                    <a:pt x="930301" y="0"/>
                  </a:cubicBezTo>
                  <a:cubicBezTo>
                    <a:pt x="1030049" y="-21532"/>
                    <a:pt x="1309992" y="24091"/>
                    <a:pt x="1456020" y="0"/>
                  </a:cubicBezTo>
                  <a:lnTo>
                    <a:pt x="1456020" y="0"/>
                  </a:lnTo>
                  <a:cubicBezTo>
                    <a:pt x="1502449" y="112865"/>
                    <a:pt x="1423084" y="316168"/>
                    <a:pt x="1456020" y="422881"/>
                  </a:cubicBezTo>
                  <a:cubicBezTo>
                    <a:pt x="1458153" y="466042"/>
                    <a:pt x="1425560" y="512146"/>
                    <a:pt x="1371442" y="507459"/>
                  </a:cubicBezTo>
                  <a:cubicBezTo>
                    <a:pt x="1274493" y="531891"/>
                    <a:pt x="1145675" y="480870"/>
                    <a:pt x="955438" y="507459"/>
                  </a:cubicBezTo>
                  <a:cubicBezTo>
                    <a:pt x="765201" y="534048"/>
                    <a:pt x="732504" y="457937"/>
                    <a:pt x="539434" y="507459"/>
                  </a:cubicBezTo>
                  <a:cubicBezTo>
                    <a:pt x="346364" y="556981"/>
                    <a:pt x="164276" y="498236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456020" h="507459" stroke="0" extrusionOk="0">
                  <a:moveTo>
                    <a:pt x="84578" y="0"/>
                  </a:moveTo>
                  <a:cubicBezTo>
                    <a:pt x="199467" y="-39928"/>
                    <a:pt x="425734" y="2794"/>
                    <a:pt x="514296" y="0"/>
                  </a:cubicBezTo>
                  <a:cubicBezTo>
                    <a:pt x="602858" y="-2794"/>
                    <a:pt x="770731" y="25861"/>
                    <a:pt x="944015" y="0"/>
                  </a:cubicBezTo>
                  <a:cubicBezTo>
                    <a:pt x="1117299" y="-25861"/>
                    <a:pt x="1238739" y="7759"/>
                    <a:pt x="1456020" y="0"/>
                  </a:cubicBezTo>
                  <a:lnTo>
                    <a:pt x="1456020" y="0"/>
                  </a:lnTo>
                  <a:cubicBezTo>
                    <a:pt x="1493090" y="146384"/>
                    <a:pt x="1439568" y="228236"/>
                    <a:pt x="1456020" y="422881"/>
                  </a:cubicBezTo>
                  <a:cubicBezTo>
                    <a:pt x="1452756" y="470562"/>
                    <a:pt x="1421036" y="503689"/>
                    <a:pt x="1371442" y="507459"/>
                  </a:cubicBezTo>
                  <a:cubicBezTo>
                    <a:pt x="1252394" y="535914"/>
                    <a:pt x="1012468" y="475444"/>
                    <a:pt x="886866" y="507459"/>
                  </a:cubicBezTo>
                  <a:cubicBezTo>
                    <a:pt x="761264" y="539474"/>
                    <a:pt x="560189" y="476401"/>
                    <a:pt x="470862" y="507459"/>
                  </a:cubicBezTo>
                  <a:cubicBezTo>
                    <a:pt x="381535" y="538517"/>
                    <a:pt x="113623" y="49843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421EC7-06A4-F0D1-C788-06919C3B027D}"/>
                </a:ext>
              </a:extLst>
            </p:cNvPr>
            <p:cNvSpPr txBox="1"/>
            <p:nvPr/>
          </p:nvSpPr>
          <p:spPr>
            <a:xfrm>
              <a:off x="5357688" y="4724301"/>
              <a:ext cx="14766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High Sensitivity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EA66069-D430-95FA-F01C-8D590D5C244B}"/>
              </a:ext>
            </a:extLst>
          </p:cNvPr>
          <p:cNvGrpSpPr/>
          <p:nvPr/>
        </p:nvGrpSpPr>
        <p:grpSpPr>
          <a:xfrm>
            <a:off x="7536208" y="4961837"/>
            <a:ext cx="1508375" cy="507459"/>
            <a:chOff x="7536208" y="4961837"/>
            <a:chExt cx="1508375" cy="507459"/>
          </a:xfrm>
        </p:grpSpPr>
        <p:sp>
          <p:nvSpPr>
            <p:cNvPr id="44" name="Rectangle: Diagonal Corners Rounded 43">
              <a:extLst>
                <a:ext uri="{FF2B5EF4-FFF2-40B4-BE49-F238E27FC236}">
                  <a16:creationId xmlns:a16="http://schemas.microsoft.com/office/drawing/2014/main" id="{1391CD42-2E44-BB7A-A184-1CB9FA7BDC1D}"/>
                </a:ext>
              </a:extLst>
            </p:cNvPr>
            <p:cNvSpPr/>
            <p:nvPr/>
          </p:nvSpPr>
          <p:spPr>
            <a:xfrm>
              <a:off x="7536208" y="4961837"/>
              <a:ext cx="1508375" cy="507459"/>
            </a:xfrm>
            <a:custGeom>
              <a:avLst/>
              <a:gdLst>
                <a:gd name="connsiteX0" fmla="*/ 84578 w 1508375"/>
                <a:gd name="connsiteY0" fmla="*/ 0 h 507459"/>
                <a:gd name="connsiteX1" fmla="*/ 530701 w 1508375"/>
                <a:gd name="connsiteY1" fmla="*/ 0 h 507459"/>
                <a:gd name="connsiteX2" fmla="*/ 962586 w 1508375"/>
                <a:gd name="connsiteY2" fmla="*/ 0 h 507459"/>
                <a:gd name="connsiteX3" fmla="*/ 1508375 w 1508375"/>
                <a:gd name="connsiteY3" fmla="*/ 0 h 507459"/>
                <a:gd name="connsiteX4" fmla="*/ 1508375 w 1508375"/>
                <a:gd name="connsiteY4" fmla="*/ 0 h 507459"/>
                <a:gd name="connsiteX5" fmla="*/ 1508375 w 1508375"/>
                <a:gd name="connsiteY5" fmla="*/ 422881 h 507459"/>
                <a:gd name="connsiteX6" fmla="*/ 1423797 w 1508375"/>
                <a:gd name="connsiteY6" fmla="*/ 507459 h 507459"/>
                <a:gd name="connsiteX7" fmla="*/ 991912 w 1508375"/>
                <a:gd name="connsiteY7" fmla="*/ 507459 h 507459"/>
                <a:gd name="connsiteX8" fmla="*/ 560027 w 1508375"/>
                <a:gd name="connsiteY8" fmla="*/ 507459 h 507459"/>
                <a:gd name="connsiteX9" fmla="*/ 0 w 1508375"/>
                <a:gd name="connsiteY9" fmla="*/ 507459 h 507459"/>
                <a:gd name="connsiteX10" fmla="*/ 0 w 1508375"/>
                <a:gd name="connsiteY10" fmla="*/ 507459 h 507459"/>
                <a:gd name="connsiteX11" fmla="*/ 0 w 1508375"/>
                <a:gd name="connsiteY11" fmla="*/ 84578 h 507459"/>
                <a:gd name="connsiteX12" fmla="*/ 84578 w 1508375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8375" h="507459" fill="none" extrusionOk="0">
                  <a:moveTo>
                    <a:pt x="84578" y="0"/>
                  </a:moveTo>
                  <a:cubicBezTo>
                    <a:pt x="219662" y="-38372"/>
                    <a:pt x="356430" y="20758"/>
                    <a:pt x="530701" y="0"/>
                  </a:cubicBezTo>
                  <a:cubicBezTo>
                    <a:pt x="704972" y="-20758"/>
                    <a:pt x="800663" y="42459"/>
                    <a:pt x="962586" y="0"/>
                  </a:cubicBezTo>
                  <a:cubicBezTo>
                    <a:pt x="1124510" y="-42459"/>
                    <a:pt x="1249913" y="49985"/>
                    <a:pt x="1508375" y="0"/>
                  </a:cubicBezTo>
                  <a:lnTo>
                    <a:pt x="1508375" y="0"/>
                  </a:lnTo>
                  <a:cubicBezTo>
                    <a:pt x="1554804" y="112865"/>
                    <a:pt x="1475439" y="316168"/>
                    <a:pt x="1508375" y="422881"/>
                  </a:cubicBezTo>
                  <a:cubicBezTo>
                    <a:pt x="1510508" y="466042"/>
                    <a:pt x="1477915" y="512146"/>
                    <a:pt x="1423797" y="507459"/>
                  </a:cubicBezTo>
                  <a:cubicBezTo>
                    <a:pt x="1307406" y="517677"/>
                    <a:pt x="1124787" y="504060"/>
                    <a:pt x="991912" y="507459"/>
                  </a:cubicBezTo>
                  <a:cubicBezTo>
                    <a:pt x="859037" y="510858"/>
                    <a:pt x="686510" y="460452"/>
                    <a:pt x="560027" y="507459"/>
                  </a:cubicBezTo>
                  <a:cubicBezTo>
                    <a:pt x="433545" y="554466"/>
                    <a:pt x="232577" y="472715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508375" h="507459" stroke="0" extrusionOk="0">
                  <a:moveTo>
                    <a:pt x="84578" y="0"/>
                  </a:moveTo>
                  <a:cubicBezTo>
                    <a:pt x="258728" y="-17781"/>
                    <a:pt x="394219" y="26747"/>
                    <a:pt x="530701" y="0"/>
                  </a:cubicBezTo>
                  <a:cubicBezTo>
                    <a:pt x="667183" y="-26747"/>
                    <a:pt x="832454" y="44515"/>
                    <a:pt x="976824" y="0"/>
                  </a:cubicBezTo>
                  <a:cubicBezTo>
                    <a:pt x="1121194" y="-44515"/>
                    <a:pt x="1360336" y="24334"/>
                    <a:pt x="1508375" y="0"/>
                  </a:cubicBezTo>
                  <a:lnTo>
                    <a:pt x="1508375" y="0"/>
                  </a:lnTo>
                  <a:cubicBezTo>
                    <a:pt x="1545445" y="146384"/>
                    <a:pt x="1491923" y="228236"/>
                    <a:pt x="1508375" y="422881"/>
                  </a:cubicBezTo>
                  <a:cubicBezTo>
                    <a:pt x="1505111" y="470562"/>
                    <a:pt x="1473391" y="503689"/>
                    <a:pt x="1423797" y="507459"/>
                  </a:cubicBezTo>
                  <a:cubicBezTo>
                    <a:pt x="1250881" y="529477"/>
                    <a:pt x="1156301" y="494408"/>
                    <a:pt x="920722" y="507459"/>
                  </a:cubicBezTo>
                  <a:cubicBezTo>
                    <a:pt x="685144" y="520510"/>
                    <a:pt x="578951" y="482754"/>
                    <a:pt x="488837" y="507459"/>
                  </a:cubicBezTo>
                  <a:cubicBezTo>
                    <a:pt x="398724" y="532164"/>
                    <a:pt x="189707" y="46858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8A51446-FDBC-4851-2A18-CE9B934D0680}"/>
                </a:ext>
              </a:extLst>
            </p:cNvPr>
            <p:cNvSpPr txBox="1"/>
            <p:nvPr/>
          </p:nvSpPr>
          <p:spPr>
            <a:xfrm>
              <a:off x="7570694" y="5066413"/>
              <a:ext cx="13706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Fast Response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03614D-677E-4783-A61B-058BD17B77DE}"/>
              </a:ext>
            </a:extLst>
          </p:cNvPr>
          <p:cNvGrpSpPr/>
          <p:nvPr/>
        </p:nvGrpSpPr>
        <p:grpSpPr>
          <a:xfrm>
            <a:off x="9712338" y="4729796"/>
            <a:ext cx="1440258" cy="507459"/>
            <a:chOff x="9712338" y="4729796"/>
            <a:chExt cx="1440258" cy="507459"/>
          </a:xfrm>
        </p:grpSpPr>
        <p:sp>
          <p:nvSpPr>
            <p:cNvPr id="45" name="Rectangle: Diagonal Corners Rounded 44">
              <a:extLst>
                <a:ext uri="{FF2B5EF4-FFF2-40B4-BE49-F238E27FC236}">
                  <a16:creationId xmlns:a16="http://schemas.microsoft.com/office/drawing/2014/main" id="{E1949E0F-10E9-8623-98DB-12FC95EB4717}"/>
                </a:ext>
              </a:extLst>
            </p:cNvPr>
            <p:cNvSpPr/>
            <p:nvPr/>
          </p:nvSpPr>
          <p:spPr>
            <a:xfrm>
              <a:off x="9720415" y="4729796"/>
              <a:ext cx="1424104" cy="507459"/>
            </a:xfrm>
            <a:custGeom>
              <a:avLst/>
              <a:gdLst>
                <a:gd name="connsiteX0" fmla="*/ 84578 w 1424104"/>
                <a:gd name="connsiteY0" fmla="*/ 0 h 507459"/>
                <a:gd name="connsiteX1" fmla="*/ 504296 w 1424104"/>
                <a:gd name="connsiteY1" fmla="*/ 0 h 507459"/>
                <a:gd name="connsiteX2" fmla="*/ 910619 w 1424104"/>
                <a:gd name="connsiteY2" fmla="*/ 0 h 507459"/>
                <a:gd name="connsiteX3" fmla="*/ 1424104 w 1424104"/>
                <a:gd name="connsiteY3" fmla="*/ 0 h 507459"/>
                <a:gd name="connsiteX4" fmla="*/ 1424104 w 1424104"/>
                <a:gd name="connsiteY4" fmla="*/ 0 h 507459"/>
                <a:gd name="connsiteX5" fmla="*/ 1424104 w 1424104"/>
                <a:gd name="connsiteY5" fmla="*/ 422881 h 507459"/>
                <a:gd name="connsiteX6" fmla="*/ 1339526 w 1424104"/>
                <a:gd name="connsiteY6" fmla="*/ 507459 h 507459"/>
                <a:gd name="connsiteX7" fmla="*/ 933203 w 1424104"/>
                <a:gd name="connsiteY7" fmla="*/ 507459 h 507459"/>
                <a:gd name="connsiteX8" fmla="*/ 526880 w 1424104"/>
                <a:gd name="connsiteY8" fmla="*/ 507459 h 507459"/>
                <a:gd name="connsiteX9" fmla="*/ 0 w 1424104"/>
                <a:gd name="connsiteY9" fmla="*/ 507459 h 507459"/>
                <a:gd name="connsiteX10" fmla="*/ 0 w 1424104"/>
                <a:gd name="connsiteY10" fmla="*/ 507459 h 507459"/>
                <a:gd name="connsiteX11" fmla="*/ 0 w 1424104"/>
                <a:gd name="connsiteY11" fmla="*/ 84578 h 507459"/>
                <a:gd name="connsiteX12" fmla="*/ 84578 w 1424104"/>
                <a:gd name="connsiteY12" fmla="*/ 0 h 50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4104" h="507459" fill="none" extrusionOk="0">
                  <a:moveTo>
                    <a:pt x="84578" y="0"/>
                  </a:moveTo>
                  <a:cubicBezTo>
                    <a:pt x="280825" y="-1753"/>
                    <a:pt x="341801" y="3478"/>
                    <a:pt x="504296" y="0"/>
                  </a:cubicBezTo>
                  <a:cubicBezTo>
                    <a:pt x="666791" y="-3478"/>
                    <a:pt x="795347" y="3988"/>
                    <a:pt x="910619" y="0"/>
                  </a:cubicBezTo>
                  <a:cubicBezTo>
                    <a:pt x="1025891" y="-3988"/>
                    <a:pt x="1265509" y="46056"/>
                    <a:pt x="1424104" y="0"/>
                  </a:cubicBezTo>
                  <a:lnTo>
                    <a:pt x="1424104" y="0"/>
                  </a:lnTo>
                  <a:cubicBezTo>
                    <a:pt x="1470533" y="112865"/>
                    <a:pt x="1391168" y="316168"/>
                    <a:pt x="1424104" y="422881"/>
                  </a:cubicBezTo>
                  <a:cubicBezTo>
                    <a:pt x="1426237" y="466042"/>
                    <a:pt x="1393644" y="512146"/>
                    <a:pt x="1339526" y="507459"/>
                  </a:cubicBezTo>
                  <a:cubicBezTo>
                    <a:pt x="1193948" y="553383"/>
                    <a:pt x="1089164" y="477562"/>
                    <a:pt x="933203" y="507459"/>
                  </a:cubicBezTo>
                  <a:cubicBezTo>
                    <a:pt x="777242" y="537356"/>
                    <a:pt x="695563" y="482556"/>
                    <a:pt x="526880" y="507459"/>
                  </a:cubicBezTo>
                  <a:cubicBezTo>
                    <a:pt x="358197" y="532362"/>
                    <a:pt x="108094" y="483640"/>
                    <a:pt x="0" y="507459"/>
                  </a:cubicBezTo>
                  <a:lnTo>
                    <a:pt x="0" y="507459"/>
                  </a:lnTo>
                  <a:cubicBezTo>
                    <a:pt x="-29801" y="371257"/>
                    <a:pt x="45225" y="278083"/>
                    <a:pt x="0" y="84578"/>
                  </a:cubicBezTo>
                  <a:cubicBezTo>
                    <a:pt x="-692" y="30944"/>
                    <a:pt x="36205" y="8536"/>
                    <a:pt x="84578" y="0"/>
                  </a:cubicBezTo>
                  <a:close/>
                </a:path>
                <a:path w="1424104" h="507459" stroke="0" extrusionOk="0">
                  <a:moveTo>
                    <a:pt x="84578" y="0"/>
                  </a:moveTo>
                  <a:cubicBezTo>
                    <a:pt x="268576" y="-41303"/>
                    <a:pt x="302003" y="34661"/>
                    <a:pt x="504296" y="0"/>
                  </a:cubicBezTo>
                  <a:cubicBezTo>
                    <a:pt x="706589" y="-34661"/>
                    <a:pt x="778752" y="22952"/>
                    <a:pt x="924014" y="0"/>
                  </a:cubicBezTo>
                  <a:cubicBezTo>
                    <a:pt x="1069276" y="-22952"/>
                    <a:pt x="1189529" y="48446"/>
                    <a:pt x="1424104" y="0"/>
                  </a:cubicBezTo>
                  <a:lnTo>
                    <a:pt x="1424104" y="0"/>
                  </a:lnTo>
                  <a:cubicBezTo>
                    <a:pt x="1461174" y="146384"/>
                    <a:pt x="1407652" y="228236"/>
                    <a:pt x="1424104" y="422881"/>
                  </a:cubicBezTo>
                  <a:cubicBezTo>
                    <a:pt x="1420840" y="470562"/>
                    <a:pt x="1389120" y="503689"/>
                    <a:pt x="1339526" y="507459"/>
                  </a:cubicBezTo>
                  <a:cubicBezTo>
                    <a:pt x="1165222" y="518892"/>
                    <a:pt x="1058829" y="487756"/>
                    <a:pt x="866227" y="507459"/>
                  </a:cubicBezTo>
                  <a:cubicBezTo>
                    <a:pt x="673625" y="527162"/>
                    <a:pt x="552233" y="468768"/>
                    <a:pt x="459904" y="507459"/>
                  </a:cubicBezTo>
                  <a:cubicBezTo>
                    <a:pt x="367575" y="546150"/>
                    <a:pt x="95467" y="500032"/>
                    <a:pt x="0" y="507459"/>
                  </a:cubicBezTo>
                  <a:lnTo>
                    <a:pt x="0" y="507459"/>
                  </a:lnTo>
                  <a:cubicBezTo>
                    <a:pt x="-44855" y="312592"/>
                    <a:pt x="6213" y="289340"/>
                    <a:pt x="0" y="84578"/>
                  </a:cubicBezTo>
                  <a:cubicBezTo>
                    <a:pt x="-9133" y="32412"/>
                    <a:pt x="34441" y="-1970"/>
                    <a:pt x="845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853776732">
                    <a:prstGeom prst="round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0D9903-95D4-D4A8-D4EB-BBD225440D89}"/>
                </a:ext>
              </a:extLst>
            </p:cNvPr>
            <p:cNvSpPr txBox="1"/>
            <p:nvPr/>
          </p:nvSpPr>
          <p:spPr>
            <a:xfrm>
              <a:off x="9712338" y="4841805"/>
              <a:ext cx="1440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Dual Protection</a:t>
              </a:r>
              <a:endPara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6B84C79-8FAF-29E3-7C90-52B485B7EA44}"/>
              </a:ext>
            </a:extLst>
          </p:cNvPr>
          <p:cNvGrpSpPr/>
          <p:nvPr/>
        </p:nvGrpSpPr>
        <p:grpSpPr>
          <a:xfrm>
            <a:off x="302604" y="2796145"/>
            <a:ext cx="2790825" cy="382394"/>
            <a:chOff x="123475" y="2166479"/>
            <a:chExt cx="2790825" cy="38239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D75FD66-A047-1599-1730-065AF5166FA6}"/>
                </a:ext>
              </a:extLst>
            </p:cNvPr>
            <p:cNvGrpSpPr/>
            <p:nvPr/>
          </p:nvGrpSpPr>
          <p:grpSpPr>
            <a:xfrm>
              <a:off x="294580" y="2201354"/>
              <a:ext cx="2581770" cy="338554"/>
              <a:chOff x="492011" y="1668432"/>
              <a:chExt cx="2581770" cy="338554"/>
            </a:xfrm>
          </p:grpSpPr>
          <p:pic>
            <p:nvPicPr>
              <p:cNvPr id="20" name="Graphic 19" descr="Badge Heart with solid fill">
                <a:extLst>
                  <a:ext uri="{FF2B5EF4-FFF2-40B4-BE49-F238E27FC236}">
                    <a16:creationId xmlns:a16="http://schemas.microsoft.com/office/drawing/2014/main" id="{EF479604-75B5-9117-2535-1342A1751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0D8A82-4DA3-3855-8762-3A841298CB0F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 Sensitivity</a:t>
                </a:r>
              </a:p>
            </p:txBody>
          </p:sp>
        </p:grp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1904383-14FE-367E-C5A5-914B08FE68E0}"/>
                </a:ext>
              </a:extLst>
            </p:cNvPr>
            <p:cNvSpPr/>
            <p:nvPr/>
          </p:nvSpPr>
          <p:spPr>
            <a:xfrm>
              <a:off x="123475" y="2166479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6F179E0-EE85-A226-41E6-6A98D94BED07}"/>
              </a:ext>
            </a:extLst>
          </p:cNvPr>
          <p:cNvSpPr/>
          <p:nvPr/>
        </p:nvSpPr>
        <p:spPr>
          <a:xfrm>
            <a:off x="30178" y="1776438"/>
            <a:ext cx="2790825" cy="9370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98A085C-F836-5798-497E-AADEE6FC40DC}"/>
              </a:ext>
            </a:extLst>
          </p:cNvPr>
          <p:cNvGrpSpPr/>
          <p:nvPr/>
        </p:nvGrpSpPr>
        <p:grpSpPr>
          <a:xfrm>
            <a:off x="302604" y="3482384"/>
            <a:ext cx="2790825" cy="382394"/>
            <a:chOff x="123475" y="2707284"/>
            <a:chExt cx="2790825" cy="38239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8D5DD70-8EF1-6388-79CF-1CC449B9421C}"/>
                </a:ext>
              </a:extLst>
            </p:cNvPr>
            <p:cNvGrpSpPr/>
            <p:nvPr/>
          </p:nvGrpSpPr>
          <p:grpSpPr>
            <a:xfrm>
              <a:off x="294580" y="2715786"/>
              <a:ext cx="2581770" cy="338554"/>
              <a:chOff x="492011" y="1668432"/>
              <a:chExt cx="2581770" cy="338554"/>
            </a:xfrm>
          </p:grpSpPr>
          <p:pic>
            <p:nvPicPr>
              <p:cNvPr id="24" name="Graphic 23" descr="Badge Heart with solid fill">
                <a:extLst>
                  <a:ext uri="{FF2B5EF4-FFF2-40B4-BE49-F238E27FC236}">
                    <a16:creationId xmlns:a16="http://schemas.microsoft.com/office/drawing/2014/main" id="{6450E5FC-AE00-1F2D-FF01-F3A64AF34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4E6158-951F-230D-344D-32C8F063044A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Fast Response</a:t>
                </a:r>
              </a:p>
            </p:txBody>
          </p:sp>
        </p:grp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3A486686-A07A-B482-410B-09F1B2FA41A9}"/>
                </a:ext>
              </a:extLst>
            </p:cNvPr>
            <p:cNvSpPr/>
            <p:nvPr/>
          </p:nvSpPr>
          <p:spPr>
            <a:xfrm>
              <a:off x="123475" y="2707284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13DC67D-D7EE-55EB-7247-1A501E352E76}"/>
              </a:ext>
            </a:extLst>
          </p:cNvPr>
          <p:cNvGrpSpPr/>
          <p:nvPr/>
        </p:nvGrpSpPr>
        <p:grpSpPr>
          <a:xfrm>
            <a:off x="302604" y="4168623"/>
            <a:ext cx="2790825" cy="382394"/>
            <a:chOff x="123475" y="3202569"/>
            <a:chExt cx="2790825" cy="38239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809EFD-70F5-83D6-CBD1-6B697308F149}"/>
                </a:ext>
              </a:extLst>
            </p:cNvPr>
            <p:cNvGrpSpPr/>
            <p:nvPr/>
          </p:nvGrpSpPr>
          <p:grpSpPr>
            <a:xfrm>
              <a:off x="294580" y="3230218"/>
              <a:ext cx="2581770" cy="338554"/>
              <a:chOff x="492011" y="1668432"/>
              <a:chExt cx="2581770" cy="338554"/>
            </a:xfrm>
          </p:grpSpPr>
          <p:pic>
            <p:nvPicPr>
              <p:cNvPr id="27" name="Graphic 26" descr="Badge Heart with solid fill">
                <a:extLst>
                  <a:ext uri="{FF2B5EF4-FFF2-40B4-BE49-F238E27FC236}">
                    <a16:creationId xmlns:a16="http://schemas.microsoft.com/office/drawing/2014/main" id="{B0E6EB76-4677-EFEC-8A6A-041485A2A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22792E-B9BA-95DB-77A2-10D01CEB14FD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Soft</a:t>
                </a:r>
              </a:p>
            </p:txBody>
          </p:sp>
        </p:grp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59C76D75-8567-92CC-E35D-5392F29AAF88}"/>
                </a:ext>
              </a:extLst>
            </p:cNvPr>
            <p:cNvSpPr/>
            <p:nvPr/>
          </p:nvSpPr>
          <p:spPr>
            <a:xfrm>
              <a:off x="123475" y="3202569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DFBFD9D-F147-9AA6-252F-E01A55258B80}"/>
              </a:ext>
            </a:extLst>
          </p:cNvPr>
          <p:cNvGrpSpPr/>
          <p:nvPr/>
        </p:nvGrpSpPr>
        <p:grpSpPr>
          <a:xfrm>
            <a:off x="299975" y="4854861"/>
            <a:ext cx="2790825" cy="382394"/>
            <a:chOff x="123475" y="3715784"/>
            <a:chExt cx="2790825" cy="38239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9344CE-52A5-7CA0-B3BE-226C1C4DAA85}"/>
                </a:ext>
              </a:extLst>
            </p:cNvPr>
            <p:cNvGrpSpPr/>
            <p:nvPr/>
          </p:nvGrpSpPr>
          <p:grpSpPr>
            <a:xfrm>
              <a:off x="294580" y="3744651"/>
              <a:ext cx="2581770" cy="338554"/>
              <a:chOff x="492011" y="1668432"/>
              <a:chExt cx="2581770" cy="338554"/>
            </a:xfrm>
          </p:grpSpPr>
          <p:pic>
            <p:nvPicPr>
              <p:cNvPr id="30" name="Graphic 29" descr="Badge Heart with solid fill">
                <a:extLst>
                  <a:ext uri="{FF2B5EF4-FFF2-40B4-BE49-F238E27FC236}">
                    <a16:creationId xmlns:a16="http://schemas.microsoft.com/office/drawing/2014/main" id="{AB048B35-DDED-CB59-D813-F18E6074D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92011" y="1704763"/>
                <a:ext cx="265892" cy="26589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3022B4F-FAB8-CC65-EC58-CBB8BBE5AC12}"/>
                  </a:ext>
                </a:extLst>
              </p:cNvPr>
              <p:cNvSpPr txBox="1"/>
              <p:nvPr/>
            </p:nvSpPr>
            <p:spPr>
              <a:xfrm>
                <a:off x="823061" y="1668432"/>
                <a:ext cx="22507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Large Detecting Area</a:t>
                </a:r>
              </a:p>
            </p:txBody>
          </p:sp>
        </p:grp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5F6DB48B-C5EB-D7C8-E5EE-F6F8EA4DA78B}"/>
                </a:ext>
              </a:extLst>
            </p:cNvPr>
            <p:cNvSpPr/>
            <p:nvPr/>
          </p:nvSpPr>
          <p:spPr>
            <a:xfrm>
              <a:off x="123475" y="3715784"/>
              <a:ext cx="2790825" cy="38239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152B1A8-7624-8799-F8E1-BA5005314479}"/>
              </a:ext>
            </a:extLst>
          </p:cNvPr>
          <p:cNvSpPr/>
          <p:nvPr/>
        </p:nvSpPr>
        <p:spPr>
          <a:xfrm>
            <a:off x="934372" y="6514285"/>
            <a:ext cx="2790825" cy="9370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7B9FA27-BAF2-BB7D-2067-FEC11B6A3A86}"/>
              </a:ext>
            </a:extLst>
          </p:cNvPr>
          <p:cNvGrpSpPr/>
          <p:nvPr/>
        </p:nvGrpSpPr>
        <p:grpSpPr>
          <a:xfrm>
            <a:off x="4639835" y="5659293"/>
            <a:ext cx="7009750" cy="901844"/>
            <a:chOff x="4639835" y="5659293"/>
            <a:chExt cx="7009750" cy="901844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E95ED5B-7E09-68C2-CA66-8AFE6B8667EC}"/>
                </a:ext>
              </a:extLst>
            </p:cNvPr>
            <p:cNvSpPr/>
            <p:nvPr/>
          </p:nvSpPr>
          <p:spPr>
            <a:xfrm>
              <a:off x="4639835" y="5791906"/>
              <a:ext cx="7009750" cy="76923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Heart with solid fill">
              <a:extLst>
                <a:ext uri="{FF2B5EF4-FFF2-40B4-BE49-F238E27FC236}">
                  <a16:creationId xmlns:a16="http://schemas.microsoft.com/office/drawing/2014/main" id="{5D4507C1-6F79-3492-C78F-5FC0BBF3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02033" y="5659293"/>
              <a:ext cx="289610" cy="289610"/>
            </a:xfrm>
            <a:prstGeom prst="rect">
              <a:avLst/>
            </a:prstGeom>
          </p:spPr>
        </p:pic>
        <p:pic>
          <p:nvPicPr>
            <p:cNvPr id="63" name="Graphic 62" descr="Heart with solid fill">
              <a:extLst>
                <a:ext uri="{FF2B5EF4-FFF2-40B4-BE49-F238E27FC236}">
                  <a16:creationId xmlns:a16="http://schemas.microsoft.com/office/drawing/2014/main" id="{9813332D-5E7C-8FEC-45BB-28C68B392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4200" y="5659293"/>
              <a:ext cx="289610" cy="289610"/>
            </a:xfrm>
            <a:prstGeom prst="rect">
              <a:avLst/>
            </a:prstGeom>
          </p:spPr>
        </p:pic>
        <p:pic>
          <p:nvPicPr>
            <p:cNvPr id="64" name="Graphic 63" descr="Heart with solid fill">
              <a:extLst>
                <a:ext uri="{FF2B5EF4-FFF2-40B4-BE49-F238E27FC236}">
                  <a16:creationId xmlns:a16="http://schemas.microsoft.com/office/drawing/2014/main" id="{69BFA7EA-CFB9-89F8-5E64-98D9B2D9B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06367" y="5659293"/>
              <a:ext cx="289610" cy="28961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3D2BC7-892E-F8C1-1214-3287F648A941}"/>
                </a:ext>
              </a:extLst>
            </p:cNvPr>
            <p:cNvSpPr txBox="1"/>
            <p:nvPr/>
          </p:nvSpPr>
          <p:spPr>
            <a:xfrm>
              <a:off x="5030033" y="5891748"/>
              <a:ext cx="645196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any obstacles detected, the arms will stop moving which could avoiding unexpecting harm to people around and self-damaging</a:t>
              </a:r>
              <a:r>
                <a:rPr lang="en-US" sz="16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75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71E5EB-4C23-89C6-D9A0-BB0F6997ACF7}"/>
              </a:ext>
            </a:extLst>
          </p:cNvPr>
          <p:cNvGrpSpPr/>
          <p:nvPr/>
        </p:nvGrpSpPr>
        <p:grpSpPr>
          <a:xfrm>
            <a:off x="215366" y="476363"/>
            <a:ext cx="6410036" cy="704752"/>
            <a:chOff x="0" y="498764"/>
            <a:chExt cx="6410036" cy="704752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9AA03A1-DA05-9FC8-0A24-E3DFE6B0F1CD}"/>
                </a:ext>
              </a:extLst>
            </p:cNvPr>
            <p:cNvSpPr/>
            <p:nvPr/>
          </p:nvSpPr>
          <p:spPr>
            <a:xfrm>
              <a:off x="0" y="498764"/>
              <a:ext cx="6410036" cy="70475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6BF8BD7-670E-2647-AEB2-1051FB194D7E}"/>
                </a:ext>
              </a:extLst>
            </p:cNvPr>
            <p:cNvGrpSpPr/>
            <p:nvPr/>
          </p:nvGrpSpPr>
          <p:grpSpPr>
            <a:xfrm>
              <a:off x="355163" y="615796"/>
              <a:ext cx="5913838" cy="477054"/>
              <a:chOff x="8938991" y="3765698"/>
              <a:chExt cx="5913838" cy="47705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E732D77-F7BE-9767-DA36-7ADDEE338827}"/>
                  </a:ext>
                </a:extLst>
              </p:cNvPr>
              <p:cNvGrpSpPr/>
              <p:nvPr/>
            </p:nvGrpSpPr>
            <p:grpSpPr>
              <a:xfrm>
                <a:off x="8938991" y="3765698"/>
                <a:ext cx="5913838" cy="477054"/>
                <a:chOff x="5472815" y="1452885"/>
                <a:chExt cx="5913838" cy="477054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435ACDC-011A-0A80-D1EC-AB9D4648DC44}"/>
                    </a:ext>
                  </a:extLst>
                </p:cNvPr>
                <p:cNvSpPr/>
                <p:nvPr/>
              </p:nvSpPr>
              <p:spPr>
                <a:xfrm>
                  <a:off x="5472815" y="1463423"/>
                  <a:ext cx="423862" cy="423862"/>
                </a:xfrm>
                <a:prstGeom prst="ellipse">
                  <a:avLst/>
                </a:prstGeom>
                <a:solidFill>
                  <a:srgbClr val="8ECDD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4F831AA-B374-658C-974C-B6E0A6B9C638}"/>
                    </a:ext>
                  </a:extLst>
                </p:cNvPr>
                <p:cNvSpPr txBox="1"/>
                <p:nvPr/>
              </p:nvSpPr>
              <p:spPr>
                <a:xfrm>
                  <a:off x="5959789" y="1452885"/>
                  <a:ext cx="5426864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Big Data Analysis and Management</a:t>
                  </a:r>
                </a:p>
              </p:txBody>
            </p:sp>
          </p:grpSp>
          <p:pic>
            <p:nvPicPr>
              <p:cNvPr id="11" name="Graphic 10" descr="Server with solid fill">
                <a:extLst>
                  <a:ext uri="{FF2B5EF4-FFF2-40B4-BE49-F238E27FC236}">
                    <a16:creationId xmlns:a16="http://schemas.microsoft.com/office/drawing/2014/main" id="{4202E4A2-74AF-98B8-0BE9-E68DCFDF6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02103" y="3848761"/>
                <a:ext cx="281209" cy="281209"/>
              </a:xfrm>
              <a:prstGeom prst="rect">
                <a:avLst/>
              </a:prstGeom>
            </p:spPr>
          </p:pic>
        </p:grpSp>
      </p:grpSp>
      <p:pic>
        <p:nvPicPr>
          <p:cNvPr id="15" name="Picture 14" descr="A robot in a room with many boxes&#10;&#10;Description automatically generated">
            <a:extLst>
              <a:ext uri="{FF2B5EF4-FFF2-40B4-BE49-F238E27FC236}">
                <a16:creationId xmlns:a16="http://schemas.microsoft.com/office/drawing/2014/main" id="{41295F0B-5DA2-AA07-1C9A-2985019B6A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2" r="27266"/>
          <a:stretch/>
        </p:blipFill>
        <p:spPr>
          <a:xfrm>
            <a:off x="6991927" y="0"/>
            <a:ext cx="5200073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B6068E-51B7-D4EA-4F20-11BE5C56EA98}"/>
              </a:ext>
            </a:extLst>
          </p:cNvPr>
          <p:cNvSpPr/>
          <p:nvPr/>
        </p:nvSpPr>
        <p:spPr>
          <a:xfrm>
            <a:off x="6881091" y="0"/>
            <a:ext cx="5310909" cy="6858000"/>
          </a:xfrm>
          <a:prstGeom prst="rect">
            <a:avLst/>
          </a:prstGeom>
          <a:solidFill>
            <a:schemeClr val="accent5">
              <a:lumMod val="75000"/>
              <a:alpha val="32000"/>
            </a:schemeClr>
          </a:solidFill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198F0F-6AA8-42D4-9016-2BD6198A06DD}"/>
              </a:ext>
            </a:extLst>
          </p:cNvPr>
          <p:cNvGrpSpPr/>
          <p:nvPr/>
        </p:nvGrpSpPr>
        <p:grpSpPr>
          <a:xfrm>
            <a:off x="368732" y="1608908"/>
            <a:ext cx="6115635" cy="338617"/>
            <a:chOff x="844657" y="2084542"/>
            <a:chExt cx="6115635" cy="33861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F14985-655C-C370-B590-499BE933EBA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Discover effective information to obtain better business value</a:t>
              </a:r>
            </a:p>
          </p:txBody>
        </p:sp>
        <p:pic>
          <p:nvPicPr>
            <p:cNvPr id="19" name="Graphic 18" descr="Atom with solid fill">
              <a:extLst>
                <a:ext uri="{FF2B5EF4-FFF2-40B4-BE49-F238E27FC236}">
                  <a16:creationId xmlns:a16="http://schemas.microsoft.com/office/drawing/2014/main" id="{B0AA38C2-F371-D53D-E3A7-ACCC725B4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7970ED-B74B-A88C-BBBF-42CCF8E7DF98}"/>
              </a:ext>
            </a:extLst>
          </p:cNvPr>
          <p:cNvGrpSpPr/>
          <p:nvPr/>
        </p:nvGrpSpPr>
        <p:grpSpPr>
          <a:xfrm>
            <a:off x="368732" y="2238493"/>
            <a:ext cx="6115635" cy="338617"/>
            <a:chOff x="844657" y="2084542"/>
            <a:chExt cx="6115635" cy="33861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B0CAFCF-FEDD-0430-F40F-C5DFC323811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Data acquisition, storage and analysis</a:t>
              </a:r>
            </a:p>
          </p:txBody>
        </p:sp>
        <p:pic>
          <p:nvPicPr>
            <p:cNvPr id="22" name="Graphic 21" descr="Atom with solid fill">
              <a:extLst>
                <a:ext uri="{FF2B5EF4-FFF2-40B4-BE49-F238E27FC236}">
                  <a16:creationId xmlns:a16="http://schemas.microsoft.com/office/drawing/2014/main" id="{A16F9137-A5E3-BDA2-2373-0F2EABAA3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639BA9-B8FF-0C2B-E65E-0A32DD1419D7}"/>
              </a:ext>
            </a:extLst>
          </p:cNvPr>
          <p:cNvGrpSpPr/>
          <p:nvPr/>
        </p:nvGrpSpPr>
        <p:grpSpPr>
          <a:xfrm>
            <a:off x="580663" y="3223428"/>
            <a:ext cx="4989370" cy="2013590"/>
            <a:chOff x="580663" y="3223428"/>
            <a:chExt cx="4989370" cy="201359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7164F1B-9379-4030-40EE-FD05166ED677}"/>
                </a:ext>
              </a:extLst>
            </p:cNvPr>
            <p:cNvSpPr/>
            <p:nvPr/>
          </p:nvSpPr>
          <p:spPr>
            <a:xfrm>
              <a:off x="580663" y="3223428"/>
              <a:ext cx="4989370" cy="2013590"/>
            </a:xfrm>
            <a:custGeom>
              <a:avLst/>
              <a:gdLst>
                <a:gd name="connsiteX0" fmla="*/ 0 w 4989370"/>
                <a:gd name="connsiteY0" fmla="*/ 1006795 h 2013590"/>
                <a:gd name="connsiteX1" fmla="*/ 1006795 w 4989370"/>
                <a:gd name="connsiteY1" fmla="*/ 0 h 2013590"/>
                <a:gd name="connsiteX2" fmla="*/ 1512678 w 4989370"/>
                <a:gd name="connsiteY2" fmla="*/ 0 h 2013590"/>
                <a:gd name="connsiteX3" fmla="*/ 2048318 w 4989370"/>
                <a:gd name="connsiteY3" fmla="*/ 0 h 2013590"/>
                <a:gd name="connsiteX4" fmla="*/ 2702990 w 4989370"/>
                <a:gd name="connsiteY4" fmla="*/ 0 h 2013590"/>
                <a:gd name="connsiteX5" fmla="*/ 3238630 w 4989370"/>
                <a:gd name="connsiteY5" fmla="*/ 0 h 2013590"/>
                <a:gd name="connsiteX6" fmla="*/ 3982575 w 4989370"/>
                <a:gd name="connsiteY6" fmla="*/ 0 h 2013590"/>
                <a:gd name="connsiteX7" fmla="*/ 4989370 w 4989370"/>
                <a:gd name="connsiteY7" fmla="*/ 1006795 h 2013590"/>
                <a:gd name="connsiteX8" fmla="*/ 4989370 w 4989370"/>
                <a:gd name="connsiteY8" fmla="*/ 1006795 h 2013590"/>
                <a:gd name="connsiteX9" fmla="*/ 3982575 w 4989370"/>
                <a:gd name="connsiteY9" fmla="*/ 2013590 h 2013590"/>
                <a:gd name="connsiteX10" fmla="*/ 3417177 w 4989370"/>
                <a:gd name="connsiteY10" fmla="*/ 2013590 h 2013590"/>
                <a:gd name="connsiteX11" fmla="*/ 2881536 w 4989370"/>
                <a:gd name="connsiteY11" fmla="*/ 2013590 h 2013590"/>
                <a:gd name="connsiteX12" fmla="*/ 2256623 w 4989370"/>
                <a:gd name="connsiteY12" fmla="*/ 2013590 h 2013590"/>
                <a:gd name="connsiteX13" fmla="*/ 1601951 w 4989370"/>
                <a:gd name="connsiteY13" fmla="*/ 2013590 h 2013590"/>
                <a:gd name="connsiteX14" fmla="*/ 1006795 w 4989370"/>
                <a:gd name="connsiteY14" fmla="*/ 2013590 h 2013590"/>
                <a:gd name="connsiteX15" fmla="*/ 0 w 4989370"/>
                <a:gd name="connsiteY15" fmla="*/ 1006795 h 201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89370" h="2013590" fill="none" extrusionOk="0">
                  <a:moveTo>
                    <a:pt x="0" y="1006795"/>
                  </a:moveTo>
                  <a:cubicBezTo>
                    <a:pt x="-13103" y="374503"/>
                    <a:pt x="368017" y="-139918"/>
                    <a:pt x="1006795" y="0"/>
                  </a:cubicBezTo>
                  <a:cubicBezTo>
                    <a:pt x="1157952" y="-41612"/>
                    <a:pt x="1352153" y="56073"/>
                    <a:pt x="1512678" y="0"/>
                  </a:cubicBezTo>
                  <a:cubicBezTo>
                    <a:pt x="1673203" y="-56073"/>
                    <a:pt x="1923204" y="37478"/>
                    <a:pt x="2048318" y="0"/>
                  </a:cubicBezTo>
                  <a:cubicBezTo>
                    <a:pt x="2173432" y="-37478"/>
                    <a:pt x="2490991" y="3202"/>
                    <a:pt x="2702990" y="0"/>
                  </a:cubicBezTo>
                  <a:cubicBezTo>
                    <a:pt x="2914989" y="-3202"/>
                    <a:pt x="3086097" y="2280"/>
                    <a:pt x="3238630" y="0"/>
                  </a:cubicBezTo>
                  <a:cubicBezTo>
                    <a:pt x="3391163" y="-2280"/>
                    <a:pt x="3616992" y="13462"/>
                    <a:pt x="3982575" y="0"/>
                  </a:cubicBezTo>
                  <a:cubicBezTo>
                    <a:pt x="4570919" y="149413"/>
                    <a:pt x="4945736" y="423633"/>
                    <a:pt x="4989370" y="1006795"/>
                  </a:cubicBezTo>
                  <a:lnTo>
                    <a:pt x="4989370" y="1006795"/>
                  </a:lnTo>
                  <a:cubicBezTo>
                    <a:pt x="4908409" y="1658107"/>
                    <a:pt x="4525516" y="2036854"/>
                    <a:pt x="3982575" y="2013590"/>
                  </a:cubicBezTo>
                  <a:cubicBezTo>
                    <a:pt x="3739928" y="2060914"/>
                    <a:pt x="3614908" y="1984071"/>
                    <a:pt x="3417177" y="2013590"/>
                  </a:cubicBezTo>
                  <a:cubicBezTo>
                    <a:pt x="3219446" y="2043109"/>
                    <a:pt x="3112650" y="1978944"/>
                    <a:pt x="2881536" y="2013590"/>
                  </a:cubicBezTo>
                  <a:cubicBezTo>
                    <a:pt x="2650422" y="2048236"/>
                    <a:pt x="2509072" y="1996934"/>
                    <a:pt x="2256623" y="2013590"/>
                  </a:cubicBezTo>
                  <a:cubicBezTo>
                    <a:pt x="2004174" y="2030246"/>
                    <a:pt x="1888225" y="1994401"/>
                    <a:pt x="1601951" y="2013590"/>
                  </a:cubicBezTo>
                  <a:cubicBezTo>
                    <a:pt x="1315677" y="2032779"/>
                    <a:pt x="1268253" y="2005699"/>
                    <a:pt x="1006795" y="2013590"/>
                  </a:cubicBezTo>
                  <a:cubicBezTo>
                    <a:pt x="332233" y="2073911"/>
                    <a:pt x="13611" y="1551650"/>
                    <a:pt x="0" y="1006795"/>
                  </a:cubicBezTo>
                  <a:close/>
                </a:path>
                <a:path w="4989370" h="2013590" stroke="0" extrusionOk="0">
                  <a:moveTo>
                    <a:pt x="0" y="1006795"/>
                  </a:moveTo>
                  <a:cubicBezTo>
                    <a:pt x="-115866" y="447945"/>
                    <a:pt x="436336" y="-1510"/>
                    <a:pt x="1006795" y="0"/>
                  </a:cubicBezTo>
                  <a:cubicBezTo>
                    <a:pt x="1183408" y="-2193"/>
                    <a:pt x="1378087" y="24999"/>
                    <a:pt x="1542435" y="0"/>
                  </a:cubicBezTo>
                  <a:cubicBezTo>
                    <a:pt x="1706783" y="-24999"/>
                    <a:pt x="1938899" y="28262"/>
                    <a:pt x="2137591" y="0"/>
                  </a:cubicBezTo>
                  <a:cubicBezTo>
                    <a:pt x="2336283" y="-28262"/>
                    <a:pt x="2538584" y="20303"/>
                    <a:pt x="2732747" y="0"/>
                  </a:cubicBezTo>
                  <a:cubicBezTo>
                    <a:pt x="2926910" y="-20303"/>
                    <a:pt x="3109619" y="60710"/>
                    <a:pt x="3387419" y="0"/>
                  </a:cubicBezTo>
                  <a:cubicBezTo>
                    <a:pt x="3665219" y="-60710"/>
                    <a:pt x="3854224" y="3062"/>
                    <a:pt x="3982575" y="0"/>
                  </a:cubicBezTo>
                  <a:cubicBezTo>
                    <a:pt x="4566370" y="-80252"/>
                    <a:pt x="5012099" y="451861"/>
                    <a:pt x="4989370" y="1006795"/>
                  </a:cubicBezTo>
                  <a:lnTo>
                    <a:pt x="4989370" y="1006795"/>
                  </a:lnTo>
                  <a:cubicBezTo>
                    <a:pt x="5011906" y="1642518"/>
                    <a:pt x="4574468" y="2155714"/>
                    <a:pt x="3982575" y="2013590"/>
                  </a:cubicBezTo>
                  <a:cubicBezTo>
                    <a:pt x="3773771" y="2055146"/>
                    <a:pt x="3657380" y="1975443"/>
                    <a:pt x="3476692" y="2013590"/>
                  </a:cubicBezTo>
                  <a:cubicBezTo>
                    <a:pt x="3296004" y="2051737"/>
                    <a:pt x="3075866" y="1986149"/>
                    <a:pt x="2881536" y="2013590"/>
                  </a:cubicBezTo>
                  <a:cubicBezTo>
                    <a:pt x="2687206" y="2041031"/>
                    <a:pt x="2557600" y="1962452"/>
                    <a:pt x="2375654" y="2013590"/>
                  </a:cubicBezTo>
                  <a:cubicBezTo>
                    <a:pt x="2193708" y="2064728"/>
                    <a:pt x="2029312" y="1979705"/>
                    <a:pt x="1810256" y="2013590"/>
                  </a:cubicBezTo>
                  <a:cubicBezTo>
                    <a:pt x="1591200" y="2047475"/>
                    <a:pt x="1256589" y="1932562"/>
                    <a:pt x="1006795" y="2013590"/>
                  </a:cubicBezTo>
                  <a:cubicBezTo>
                    <a:pt x="509472" y="2009178"/>
                    <a:pt x="56503" y="1518976"/>
                    <a:pt x="0" y="1006795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680288497">
                    <a:prstGeom prst="roundRect">
                      <a:avLst>
                        <a:gd name="adj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50C3C36-EF91-422D-2BE9-81203D6DFFD6}"/>
                </a:ext>
              </a:extLst>
            </p:cNvPr>
            <p:cNvGrpSpPr/>
            <p:nvPr/>
          </p:nvGrpSpPr>
          <p:grpSpPr>
            <a:xfrm>
              <a:off x="1095374" y="3586316"/>
              <a:ext cx="4176772" cy="338554"/>
              <a:chOff x="1095374" y="3586316"/>
              <a:chExt cx="4176772" cy="338554"/>
            </a:xfrm>
          </p:grpSpPr>
          <p:pic>
            <p:nvPicPr>
              <p:cNvPr id="25" name="Graphic 24" descr="Checkmark with solid fill">
                <a:extLst>
                  <a:ext uri="{FF2B5EF4-FFF2-40B4-BE49-F238E27FC236}">
                    <a16:creationId xmlns:a16="http://schemas.microsoft.com/office/drawing/2014/main" id="{332CD912-020E-3AF5-8D47-D9BEF8F02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8EC3B16-9C39-E0DE-F1AB-A04A90B17286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79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High-efficient data acquisition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4B2AE3-8F25-C4C2-5A3B-FED4762EF64F}"/>
                </a:ext>
              </a:extLst>
            </p:cNvPr>
            <p:cNvGrpSpPr/>
            <p:nvPr/>
          </p:nvGrpSpPr>
          <p:grpSpPr>
            <a:xfrm>
              <a:off x="1192628" y="4075705"/>
              <a:ext cx="4176772" cy="338554"/>
              <a:chOff x="1095374" y="3586316"/>
              <a:chExt cx="4176772" cy="338554"/>
            </a:xfrm>
          </p:grpSpPr>
          <p:pic>
            <p:nvPicPr>
              <p:cNvPr id="30" name="Graphic 29" descr="Checkmark with solid fill">
                <a:extLst>
                  <a:ext uri="{FF2B5EF4-FFF2-40B4-BE49-F238E27FC236}">
                    <a16:creationId xmlns:a16="http://schemas.microsoft.com/office/drawing/2014/main" id="{2CAEBC5E-45CD-5F97-AD46-C5383CF6DB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55B65A9-1399-47DD-E9DA-6156107B8260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79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Secured data storage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37F53E1-FFA9-4FCA-C0F9-E05A24AB5AC1}"/>
                </a:ext>
              </a:extLst>
            </p:cNvPr>
            <p:cNvGrpSpPr/>
            <p:nvPr/>
          </p:nvGrpSpPr>
          <p:grpSpPr>
            <a:xfrm>
              <a:off x="1474676" y="4565094"/>
              <a:ext cx="2690924" cy="338554"/>
              <a:chOff x="1095374" y="3586316"/>
              <a:chExt cx="2690924" cy="338554"/>
            </a:xfrm>
          </p:grpSpPr>
          <p:pic>
            <p:nvPicPr>
              <p:cNvPr id="33" name="Graphic 32" descr="Checkmark with solid fill">
                <a:extLst>
                  <a:ext uri="{FF2B5EF4-FFF2-40B4-BE49-F238E27FC236}">
                    <a16:creationId xmlns:a16="http://schemas.microsoft.com/office/drawing/2014/main" id="{DA04FE0D-8C31-D5AA-0EA4-D6884B923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5EBDCB-4B97-4114-7CE5-BD2A357940E8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2311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Intelligent data analysis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70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C22CD27F-8723-E4A0-29D2-AF672F9E305B}"/>
              </a:ext>
            </a:extLst>
          </p:cNvPr>
          <p:cNvSpPr/>
          <p:nvPr/>
        </p:nvSpPr>
        <p:spPr>
          <a:xfrm>
            <a:off x="-1446873" y="-288638"/>
            <a:ext cx="7435273" cy="743527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E159DE2-4E19-D602-F224-84D2DA11C3DA}"/>
              </a:ext>
            </a:extLst>
          </p:cNvPr>
          <p:cNvSpPr/>
          <p:nvPr/>
        </p:nvSpPr>
        <p:spPr>
          <a:xfrm>
            <a:off x="-2463654" y="-288637"/>
            <a:ext cx="7435273" cy="743527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D8839D-B492-8898-B31B-45BC39418565}"/>
              </a:ext>
            </a:extLst>
          </p:cNvPr>
          <p:cNvGrpSpPr/>
          <p:nvPr/>
        </p:nvGrpSpPr>
        <p:grpSpPr>
          <a:xfrm>
            <a:off x="6777683" y="429416"/>
            <a:ext cx="4693938" cy="477054"/>
            <a:chOff x="8938991" y="4434053"/>
            <a:chExt cx="4693938" cy="4770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819185-2093-307D-4F15-4415AE11A26F}"/>
                </a:ext>
              </a:extLst>
            </p:cNvPr>
            <p:cNvGrpSpPr/>
            <p:nvPr/>
          </p:nvGrpSpPr>
          <p:grpSpPr>
            <a:xfrm>
              <a:off x="8938991" y="4434053"/>
              <a:ext cx="4693938" cy="477054"/>
              <a:chOff x="5472815" y="1427137"/>
              <a:chExt cx="5202072" cy="47705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4A13A3C-8BA6-A49C-4F7B-FAEECBE28676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66158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CB324B-151D-1628-4F10-E5E507D22B97}"/>
                  </a:ext>
                </a:extLst>
              </p:cNvPr>
              <p:cNvSpPr txBox="1"/>
              <p:nvPr/>
            </p:nvSpPr>
            <p:spPr>
              <a:xfrm>
                <a:off x="5963811" y="1427137"/>
                <a:ext cx="471107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Centralized control System</a:t>
                </a:r>
              </a:p>
            </p:txBody>
          </p:sp>
        </p:grpSp>
        <p:pic>
          <p:nvPicPr>
            <p:cNvPr id="6" name="Graphic 5" descr="Circles with arrows with solid fill">
              <a:extLst>
                <a:ext uri="{FF2B5EF4-FFF2-40B4-BE49-F238E27FC236}">
                  <a16:creationId xmlns:a16="http://schemas.microsoft.com/office/drawing/2014/main" id="{7FFAEB49-EC66-B601-949A-481BB3217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61403" y="4515015"/>
              <a:ext cx="353560" cy="353560"/>
            </a:xfrm>
            <a:prstGeom prst="rect">
              <a:avLst/>
            </a:prstGeom>
          </p:spPr>
        </p:pic>
      </p:grpSp>
      <p:pic>
        <p:nvPicPr>
          <p:cNvPr id="3" name="Picture 2" descr="A computer screen with a robot&#10;&#10;Description automatically generated">
            <a:extLst>
              <a:ext uri="{FF2B5EF4-FFF2-40B4-BE49-F238E27FC236}">
                <a16:creationId xmlns:a16="http://schemas.microsoft.com/office/drawing/2014/main" id="{D941640D-8843-A496-79A2-3AA220EB9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19" y="2101577"/>
            <a:ext cx="5790476" cy="28698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65109B1-C6B1-F7C1-E93F-90296F286D43}"/>
              </a:ext>
            </a:extLst>
          </p:cNvPr>
          <p:cNvGrpSpPr/>
          <p:nvPr/>
        </p:nvGrpSpPr>
        <p:grpSpPr>
          <a:xfrm>
            <a:off x="7575254" y="1387492"/>
            <a:ext cx="4893837" cy="338554"/>
            <a:chOff x="306237" y="1143960"/>
            <a:chExt cx="4893837" cy="338554"/>
          </a:xfrm>
        </p:grpSpPr>
        <p:pic>
          <p:nvPicPr>
            <p:cNvPr id="13" name="Graphic 12" descr="Badge Tick1 with solid fill">
              <a:extLst>
                <a:ext uri="{FF2B5EF4-FFF2-40B4-BE49-F238E27FC236}">
                  <a16:creationId xmlns:a16="http://schemas.microsoft.com/office/drawing/2014/main" id="{AB67B463-7189-6485-2EF0-3D8B0E9C9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7CAA9D-9312-A072-2E82-6783744306FE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Centralized Control System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149FC8-FB87-57FE-12C4-D134CB89BB36}"/>
              </a:ext>
            </a:extLst>
          </p:cNvPr>
          <p:cNvGrpSpPr/>
          <p:nvPr/>
        </p:nvGrpSpPr>
        <p:grpSpPr>
          <a:xfrm>
            <a:off x="7575254" y="1932300"/>
            <a:ext cx="4893837" cy="338554"/>
            <a:chOff x="306237" y="1143960"/>
            <a:chExt cx="4893837" cy="338554"/>
          </a:xfrm>
        </p:grpSpPr>
        <p:pic>
          <p:nvPicPr>
            <p:cNvPr id="16" name="Graphic 15" descr="Badge Tick1 with solid fill">
              <a:extLst>
                <a:ext uri="{FF2B5EF4-FFF2-40B4-BE49-F238E27FC236}">
                  <a16:creationId xmlns:a16="http://schemas.microsoft.com/office/drawing/2014/main" id="{3D66DA99-FB3B-217A-2C12-C672660A8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70930C-67FE-BC27-FABC-834A58186081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Robots Patrolling Control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615F83-40FE-BE19-5EBF-BA7AC0C7E8A8}"/>
              </a:ext>
            </a:extLst>
          </p:cNvPr>
          <p:cNvGrpSpPr/>
          <p:nvPr/>
        </p:nvGrpSpPr>
        <p:grpSpPr>
          <a:xfrm>
            <a:off x="7575254" y="2468165"/>
            <a:ext cx="4893837" cy="338554"/>
            <a:chOff x="306237" y="1143960"/>
            <a:chExt cx="4893837" cy="338554"/>
          </a:xfrm>
        </p:grpSpPr>
        <p:pic>
          <p:nvPicPr>
            <p:cNvPr id="19" name="Graphic 18" descr="Badge Tick1 with solid fill">
              <a:extLst>
                <a:ext uri="{FF2B5EF4-FFF2-40B4-BE49-F238E27FC236}">
                  <a16:creationId xmlns:a16="http://schemas.microsoft.com/office/drawing/2014/main" id="{C8CBDEFE-CFC5-DFBB-E5FD-300512478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81A2D-0F7C-9B52-FF98-8EFA310E74F1}"/>
                </a:ext>
              </a:extLst>
            </p:cNvPr>
            <p:cNvSpPr txBox="1"/>
            <p:nvPr/>
          </p:nvSpPr>
          <p:spPr>
            <a:xfrm>
              <a:off x="544173" y="1143960"/>
              <a:ext cx="4655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Multiple Robots Remote Advertising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0549229-F37B-D740-2638-640F9CD0143A}"/>
              </a:ext>
            </a:extLst>
          </p:cNvPr>
          <p:cNvGrpSpPr/>
          <p:nvPr/>
        </p:nvGrpSpPr>
        <p:grpSpPr>
          <a:xfrm>
            <a:off x="7575254" y="3611418"/>
            <a:ext cx="4053328" cy="1995055"/>
            <a:chOff x="7575254" y="3611418"/>
            <a:chExt cx="4053328" cy="1995055"/>
          </a:xfrm>
        </p:grpSpPr>
        <p:sp>
          <p:nvSpPr>
            <p:cNvPr id="23" name="Rectangle: Diagonal Corners Snipped 22">
              <a:extLst>
                <a:ext uri="{FF2B5EF4-FFF2-40B4-BE49-F238E27FC236}">
                  <a16:creationId xmlns:a16="http://schemas.microsoft.com/office/drawing/2014/main" id="{89AC95CA-B457-1FBB-7937-7837B4ACA738}"/>
                </a:ext>
              </a:extLst>
            </p:cNvPr>
            <p:cNvSpPr/>
            <p:nvPr/>
          </p:nvSpPr>
          <p:spPr>
            <a:xfrm>
              <a:off x="7575254" y="3611418"/>
              <a:ext cx="4053328" cy="1995055"/>
            </a:xfrm>
            <a:custGeom>
              <a:avLst/>
              <a:gdLst>
                <a:gd name="connsiteX0" fmla="*/ 0 w 4053328"/>
                <a:gd name="connsiteY0" fmla="*/ 0 h 1995055"/>
                <a:gd name="connsiteX1" fmla="*/ 3720812 w 4053328"/>
                <a:gd name="connsiteY1" fmla="*/ 0 h 1995055"/>
                <a:gd name="connsiteX2" fmla="*/ 4053328 w 4053328"/>
                <a:gd name="connsiteY2" fmla="*/ 332516 h 1995055"/>
                <a:gd name="connsiteX3" fmla="*/ 4053328 w 4053328"/>
                <a:gd name="connsiteY3" fmla="*/ 1995055 h 1995055"/>
                <a:gd name="connsiteX4" fmla="*/ 4053328 w 4053328"/>
                <a:gd name="connsiteY4" fmla="*/ 1995055 h 1995055"/>
                <a:gd name="connsiteX5" fmla="*/ 332516 w 4053328"/>
                <a:gd name="connsiteY5" fmla="*/ 1995055 h 1995055"/>
                <a:gd name="connsiteX6" fmla="*/ 0 w 4053328"/>
                <a:gd name="connsiteY6" fmla="*/ 1662539 h 1995055"/>
                <a:gd name="connsiteX7" fmla="*/ 0 w 4053328"/>
                <a:gd name="connsiteY7" fmla="*/ 0 h 1995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3328" h="1995055" fill="none" extrusionOk="0">
                  <a:moveTo>
                    <a:pt x="0" y="0"/>
                  </a:moveTo>
                  <a:cubicBezTo>
                    <a:pt x="732085" y="-72650"/>
                    <a:pt x="2491091" y="134545"/>
                    <a:pt x="3720812" y="0"/>
                  </a:cubicBezTo>
                  <a:cubicBezTo>
                    <a:pt x="3881420" y="132726"/>
                    <a:pt x="4013620" y="252293"/>
                    <a:pt x="4053328" y="332516"/>
                  </a:cubicBezTo>
                  <a:cubicBezTo>
                    <a:pt x="4068451" y="1077708"/>
                    <a:pt x="4127654" y="1746186"/>
                    <a:pt x="4053328" y="1995055"/>
                  </a:cubicBezTo>
                  <a:lnTo>
                    <a:pt x="4053328" y="1995055"/>
                  </a:lnTo>
                  <a:cubicBezTo>
                    <a:pt x="2734080" y="1962489"/>
                    <a:pt x="1121654" y="2110013"/>
                    <a:pt x="332516" y="1995055"/>
                  </a:cubicBezTo>
                  <a:cubicBezTo>
                    <a:pt x="260309" y="1944713"/>
                    <a:pt x="151516" y="1771472"/>
                    <a:pt x="0" y="1662539"/>
                  </a:cubicBezTo>
                  <a:cubicBezTo>
                    <a:pt x="-96316" y="1361621"/>
                    <a:pt x="7149" y="296568"/>
                    <a:pt x="0" y="0"/>
                  </a:cubicBezTo>
                  <a:close/>
                </a:path>
                <a:path w="4053328" h="1995055" stroke="0" extrusionOk="0">
                  <a:moveTo>
                    <a:pt x="0" y="0"/>
                  </a:moveTo>
                  <a:cubicBezTo>
                    <a:pt x="804755" y="-35481"/>
                    <a:pt x="2808001" y="144197"/>
                    <a:pt x="3720812" y="0"/>
                  </a:cubicBezTo>
                  <a:cubicBezTo>
                    <a:pt x="3822859" y="78817"/>
                    <a:pt x="3912079" y="241439"/>
                    <a:pt x="4053328" y="332516"/>
                  </a:cubicBezTo>
                  <a:cubicBezTo>
                    <a:pt x="4085153" y="783600"/>
                    <a:pt x="4168523" y="1765669"/>
                    <a:pt x="4053328" y="1995055"/>
                  </a:cubicBezTo>
                  <a:lnTo>
                    <a:pt x="4053328" y="1995055"/>
                  </a:lnTo>
                  <a:cubicBezTo>
                    <a:pt x="3437314" y="1950465"/>
                    <a:pt x="887177" y="1854846"/>
                    <a:pt x="332516" y="1995055"/>
                  </a:cubicBezTo>
                  <a:cubicBezTo>
                    <a:pt x="182075" y="1861420"/>
                    <a:pt x="144011" y="1758103"/>
                    <a:pt x="0" y="1662539"/>
                  </a:cubicBezTo>
                  <a:cubicBezTo>
                    <a:pt x="61280" y="880028"/>
                    <a:pt x="-137953" y="453276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9154954">
                    <a:prstGeom prst="snip2Diag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3F7FC23-7F42-C509-EF28-385656CD4394}"/>
                </a:ext>
              </a:extLst>
            </p:cNvPr>
            <p:cNvGrpSpPr/>
            <p:nvPr/>
          </p:nvGrpSpPr>
          <p:grpSpPr>
            <a:xfrm>
              <a:off x="7813190" y="3817225"/>
              <a:ext cx="3658431" cy="338554"/>
              <a:chOff x="1095374" y="3586316"/>
              <a:chExt cx="3658431" cy="338554"/>
            </a:xfrm>
          </p:grpSpPr>
          <p:pic>
            <p:nvPicPr>
              <p:cNvPr id="25" name="Graphic 24" descr="Checkmark with solid fill">
                <a:extLst>
                  <a:ext uri="{FF2B5EF4-FFF2-40B4-BE49-F238E27FC236}">
                    <a16:creationId xmlns:a16="http://schemas.microsoft.com/office/drawing/2014/main" id="{F2D9A687-8272-CB7B-8F63-2DC7E48C51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8908D2-AF74-6881-431B-FF38A943B9A1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2791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Convenient Multi-robots Control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275C358-6D00-FF27-E5FE-10EA14947B2F}"/>
                </a:ext>
              </a:extLst>
            </p:cNvPr>
            <p:cNvGrpSpPr/>
            <p:nvPr/>
          </p:nvGrpSpPr>
          <p:grpSpPr>
            <a:xfrm>
              <a:off x="7813190" y="4342414"/>
              <a:ext cx="3815392" cy="338554"/>
              <a:chOff x="1095374" y="3586316"/>
              <a:chExt cx="3815392" cy="338554"/>
            </a:xfrm>
          </p:grpSpPr>
          <p:pic>
            <p:nvPicPr>
              <p:cNvPr id="28" name="Graphic 27" descr="Checkmark with solid fill">
                <a:extLst>
                  <a:ext uri="{FF2B5EF4-FFF2-40B4-BE49-F238E27FC236}">
                    <a16:creationId xmlns:a16="http://schemas.microsoft.com/office/drawing/2014/main" id="{83DD8EFC-0820-25FC-F908-8908A54F20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3C891A-9349-967A-E0C8-BCDA6A6DD060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4360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Advanced Intelligent Way Patrolling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AB46C0A-890F-365D-4B9A-21515B9E1125}"/>
                </a:ext>
              </a:extLst>
            </p:cNvPr>
            <p:cNvGrpSpPr/>
            <p:nvPr/>
          </p:nvGrpSpPr>
          <p:grpSpPr>
            <a:xfrm>
              <a:off x="7813190" y="4867602"/>
              <a:ext cx="3815392" cy="338554"/>
              <a:chOff x="1095374" y="3586316"/>
              <a:chExt cx="3815392" cy="338554"/>
            </a:xfrm>
          </p:grpSpPr>
          <p:pic>
            <p:nvPicPr>
              <p:cNvPr id="31" name="Graphic 30" descr="Checkmark with solid fill">
                <a:extLst>
                  <a:ext uri="{FF2B5EF4-FFF2-40B4-BE49-F238E27FC236}">
                    <a16:creationId xmlns:a16="http://schemas.microsoft.com/office/drawing/2014/main" id="{C733ED25-C444-E296-2BA2-449ABB6E2E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95374" y="3658339"/>
                <a:ext cx="194509" cy="194509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09388E-EF59-1664-2997-050DE6A2DDDE}"/>
                  </a:ext>
                </a:extLst>
              </p:cNvPr>
              <p:cNvSpPr txBox="1"/>
              <p:nvPr/>
            </p:nvSpPr>
            <p:spPr>
              <a:xfrm>
                <a:off x="1474676" y="3586316"/>
                <a:ext cx="34360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Convenient Advertisement Pushing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12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46B06A3-E84A-BC01-C036-C617803AA755}"/>
              </a:ext>
            </a:extLst>
          </p:cNvPr>
          <p:cNvGrpSpPr/>
          <p:nvPr/>
        </p:nvGrpSpPr>
        <p:grpSpPr>
          <a:xfrm>
            <a:off x="6864635" y="1248156"/>
            <a:ext cx="6400800" cy="6400800"/>
            <a:chOff x="6864635" y="1248156"/>
            <a:chExt cx="6400800" cy="64008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E6E372D-2F3B-C604-AC36-71AFEDBCB18E}"/>
                </a:ext>
              </a:extLst>
            </p:cNvPr>
            <p:cNvSpPr/>
            <p:nvPr/>
          </p:nvSpPr>
          <p:spPr>
            <a:xfrm>
              <a:off x="6864635" y="1248156"/>
              <a:ext cx="6400800" cy="64008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white robot with black circle&#10;&#10;Description automatically generated">
              <a:extLst>
                <a:ext uri="{FF2B5EF4-FFF2-40B4-BE49-F238E27FC236}">
                  <a16:creationId xmlns:a16="http://schemas.microsoft.com/office/drawing/2014/main" id="{E5027D05-4AA6-3ABE-C40D-62D789527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4019" y="1837944"/>
              <a:ext cx="5044038" cy="494690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7CBE47-5ED6-3729-4487-B3CC96AB802E}"/>
              </a:ext>
            </a:extLst>
          </p:cNvPr>
          <p:cNvGrpSpPr/>
          <p:nvPr/>
        </p:nvGrpSpPr>
        <p:grpSpPr>
          <a:xfrm>
            <a:off x="-529596" y="-413093"/>
            <a:ext cx="1234440" cy="1234440"/>
            <a:chOff x="-530352" y="-493776"/>
            <a:chExt cx="1234440" cy="123444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337A93-8B26-99E3-C0D0-F4E72D80F84A}"/>
                </a:ext>
              </a:extLst>
            </p:cNvPr>
            <p:cNvSpPr/>
            <p:nvPr/>
          </p:nvSpPr>
          <p:spPr>
            <a:xfrm>
              <a:off x="-530352" y="-493776"/>
              <a:ext cx="1234440" cy="12344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91C9B61-95CE-1C36-55C7-D746BB6475B7}"/>
                </a:ext>
              </a:extLst>
            </p:cNvPr>
            <p:cNvSpPr/>
            <p:nvPr/>
          </p:nvSpPr>
          <p:spPr>
            <a:xfrm>
              <a:off x="-400050" y="-363474"/>
              <a:ext cx="973836" cy="973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CA100B-E01C-1860-49BB-6313B3E07015}"/>
              </a:ext>
            </a:extLst>
          </p:cNvPr>
          <p:cNvGrpSpPr/>
          <p:nvPr/>
        </p:nvGrpSpPr>
        <p:grpSpPr>
          <a:xfrm>
            <a:off x="835146" y="454926"/>
            <a:ext cx="6213414" cy="477054"/>
            <a:chOff x="5472815" y="4448125"/>
            <a:chExt cx="6213414" cy="47705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76BDE9D-21C0-B3AC-8196-3473B833B4E6}"/>
                </a:ext>
              </a:extLst>
            </p:cNvPr>
            <p:cNvGrpSpPr/>
            <p:nvPr/>
          </p:nvGrpSpPr>
          <p:grpSpPr>
            <a:xfrm>
              <a:off x="5472815" y="4448125"/>
              <a:ext cx="6213414" cy="477054"/>
              <a:chOff x="5472815" y="1426120"/>
              <a:chExt cx="6213414" cy="477054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1758E26-CC1B-C3A4-0C3F-52A72DD8BAE6}"/>
                  </a:ext>
                </a:extLst>
              </p:cNvPr>
              <p:cNvSpPr/>
              <p:nvPr/>
            </p:nvSpPr>
            <p:spPr>
              <a:xfrm>
                <a:off x="5472815" y="1463423"/>
                <a:ext cx="423862" cy="423862"/>
              </a:xfrm>
              <a:prstGeom prst="ellipse">
                <a:avLst/>
              </a:prstGeom>
              <a:solidFill>
                <a:srgbClr val="8ECD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CE49F9-DA63-ED50-0BDF-AC5EAC1711E7}"/>
                  </a:ext>
                </a:extLst>
              </p:cNvPr>
              <p:cNvSpPr txBox="1"/>
              <p:nvPr/>
            </p:nvSpPr>
            <p:spPr>
              <a:xfrm>
                <a:off x="6007251" y="1426120"/>
                <a:ext cx="5678978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Customizable Service with open APIs </a:t>
                </a:r>
              </a:p>
            </p:txBody>
          </p:sp>
        </p:grpSp>
        <p:pic>
          <p:nvPicPr>
            <p:cNvPr id="13" name="Graphic 12" descr="Link with solid fill">
              <a:extLst>
                <a:ext uri="{FF2B5EF4-FFF2-40B4-BE49-F238E27FC236}">
                  <a16:creationId xmlns:a16="http://schemas.microsoft.com/office/drawing/2014/main" id="{03BBBFA0-0E08-CC87-5E6F-CCB9CAAA3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03348" y="4533173"/>
              <a:ext cx="337424" cy="337424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E238F7-C7C5-19E5-A602-F1FEE33E337B}"/>
              </a:ext>
            </a:extLst>
          </p:cNvPr>
          <p:cNvGrpSpPr/>
          <p:nvPr/>
        </p:nvGrpSpPr>
        <p:grpSpPr>
          <a:xfrm>
            <a:off x="639462" y="1658957"/>
            <a:ext cx="6115635" cy="338617"/>
            <a:chOff x="844657" y="2084542"/>
            <a:chExt cx="6115635" cy="33861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D686D5-A384-461C-0788-FEE96DD4730C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SDK Package</a:t>
              </a:r>
            </a:p>
          </p:txBody>
        </p:sp>
        <p:pic>
          <p:nvPicPr>
            <p:cNvPr id="18" name="Graphic 17" descr="Atom with solid fill">
              <a:extLst>
                <a:ext uri="{FF2B5EF4-FFF2-40B4-BE49-F238E27FC236}">
                  <a16:creationId xmlns:a16="http://schemas.microsoft.com/office/drawing/2014/main" id="{FA27E60A-7E8C-000D-4142-E59EC0DD2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B7285E-37EE-A3B3-0DA4-4C07C90EAEF4}"/>
              </a:ext>
            </a:extLst>
          </p:cNvPr>
          <p:cNvGrpSpPr/>
          <p:nvPr/>
        </p:nvGrpSpPr>
        <p:grpSpPr>
          <a:xfrm>
            <a:off x="639462" y="2248745"/>
            <a:ext cx="6115635" cy="338617"/>
            <a:chOff x="844657" y="2084542"/>
            <a:chExt cx="6115635" cy="3386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14B50A-EC47-3944-05A7-B633197A6BF6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Open APIs for third party application development</a:t>
              </a:r>
            </a:p>
          </p:txBody>
        </p:sp>
        <p:pic>
          <p:nvPicPr>
            <p:cNvPr id="21" name="Graphic 20" descr="Atom with solid fill">
              <a:extLst>
                <a:ext uri="{FF2B5EF4-FFF2-40B4-BE49-F238E27FC236}">
                  <a16:creationId xmlns:a16="http://schemas.microsoft.com/office/drawing/2014/main" id="{02ABAA0D-C69C-5D7D-E43B-A22C34A97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253112-380B-7487-D809-BB336A58E977}"/>
              </a:ext>
            </a:extLst>
          </p:cNvPr>
          <p:cNvGrpSpPr/>
          <p:nvPr/>
        </p:nvGrpSpPr>
        <p:grpSpPr>
          <a:xfrm>
            <a:off x="639462" y="2854759"/>
            <a:ext cx="6115635" cy="338617"/>
            <a:chOff x="844657" y="2084542"/>
            <a:chExt cx="6115635" cy="33861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F18B6C7-AAD8-9F6B-0B9F-6C835C72A125}"/>
                </a:ext>
              </a:extLst>
            </p:cNvPr>
            <p:cNvSpPr txBox="1"/>
            <p:nvPr/>
          </p:nvSpPr>
          <p:spPr>
            <a:xfrm>
              <a:off x="1209580" y="2084605"/>
              <a:ext cx="57507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Open APIs for third party application development</a:t>
              </a:r>
            </a:p>
          </p:txBody>
        </p:sp>
        <p:pic>
          <p:nvPicPr>
            <p:cNvPr id="24" name="Graphic 23" descr="Atom with solid fill">
              <a:extLst>
                <a:ext uri="{FF2B5EF4-FFF2-40B4-BE49-F238E27FC236}">
                  <a16:creationId xmlns:a16="http://schemas.microsoft.com/office/drawing/2014/main" id="{EB38F160-812E-5996-0C40-994D08DA9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4657" y="2084542"/>
              <a:ext cx="338554" cy="33855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53E839B-4CC1-33D7-DAAC-166544948ECC}"/>
              </a:ext>
            </a:extLst>
          </p:cNvPr>
          <p:cNvGrpSpPr/>
          <p:nvPr/>
        </p:nvGrpSpPr>
        <p:grpSpPr>
          <a:xfrm>
            <a:off x="548804" y="3747179"/>
            <a:ext cx="2087349" cy="1678938"/>
            <a:chOff x="548804" y="3747179"/>
            <a:chExt cx="2087349" cy="167893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1B8D412-0016-A9E3-28A7-F6B20C224EDC}"/>
                </a:ext>
              </a:extLst>
            </p:cNvPr>
            <p:cNvGrpSpPr/>
            <p:nvPr/>
          </p:nvGrpSpPr>
          <p:grpSpPr>
            <a:xfrm>
              <a:off x="548804" y="3747179"/>
              <a:ext cx="2087349" cy="1678938"/>
              <a:chOff x="502777" y="3979027"/>
              <a:chExt cx="2087349" cy="167893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904D0-1653-77B3-DE32-B2AB041B54E2}"/>
                  </a:ext>
                </a:extLst>
              </p:cNvPr>
              <p:cNvSpPr/>
              <p:nvPr/>
            </p:nvSpPr>
            <p:spPr>
              <a:xfrm>
                <a:off x="806950" y="4331188"/>
                <a:ext cx="1783176" cy="1326777"/>
              </a:xfrm>
              <a:custGeom>
                <a:avLst/>
                <a:gdLst>
                  <a:gd name="connsiteX0" fmla="*/ 0 w 1783176"/>
                  <a:gd name="connsiteY0" fmla="*/ 0 h 1326777"/>
                  <a:gd name="connsiteX1" fmla="*/ 576560 w 1783176"/>
                  <a:gd name="connsiteY1" fmla="*/ 0 h 1326777"/>
                  <a:gd name="connsiteX2" fmla="*/ 1188784 w 1783176"/>
                  <a:gd name="connsiteY2" fmla="*/ 0 h 1326777"/>
                  <a:gd name="connsiteX3" fmla="*/ 1783176 w 1783176"/>
                  <a:gd name="connsiteY3" fmla="*/ 0 h 1326777"/>
                  <a:gd name="connsiteX4" fmla="*/ 1783176 w 1783176"/>
                  <a:gd name="connsiteY4" fmla="*/ 428991 h 1326777"/>
                  <a:gd name="connsiteX5" fmla="*/ 1783176 w 1783176"/>
                  <a:gd name="connsiteY5" fmla="*/ 884518 h 1326777"/>
                  <a:gd name="connsiteX6" fmla="*/ 1783176 w 1783176"/>
                  <a:gd name="connsiteY6" fmla="*/ 1326777 h 1326777"/>
                  <a:gd name="connsiteX7" fmla="*/ 1170952 w 1783176"/>
                  <a:gd name="connsiteY7" fmla="*/ 1326777 h 1326777"/>
                  <a:gd name="connsiteX8" fmla="*/ 540897 w 1783176"/>
                  <a:gd name="connsiteY8" fmla="*/ 1326777 h 1326777"/>
                  <a:gd name="connsiteX9" fmla="*/ 0 w 1783176"/>
                  <a:gd name="connsiteY9" fmla="*/ 1326777 h 1326777"/>
                  <a:gd name="connsiteX10" fmla="*/ 0 w 1783176"/>
                  <a:gd name="connsiteY10" fmla="*/ 911054 h 1326777"/>
                  <a:gd name="connsiteX11" fmla="*/ 0 w 1783176"/>
                  <a:gd name="connsiteY11" fmla="*/ 495330 h 1326777"/>
                  <a:gd name="connsiteX12" fmla="*/ 0 w 1783176"/>
                  <a:gd name="connsiteY12" fmla="*/ 0 h 1326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83176" h="1326777" fill="none" extrusionOk="0">
                    <a:moveTo>
                      <a:pt x="0" y="0"/>
                    </a:moveTo>
                    <a:cubicBezTo>
                      <a:pt x="151505" y="-17724"/>
                      <a:pt x="294671" y="15573"/>
                      <a:pt x="576560" y="0"/>
                    </a:cubicBezTo>
                    <a:cubicBezTo>
                      <a:pt x="858449" y="-15573"/>
                      <a:pt x="952491" y="32854"/>
                      <a:pt x="1188784" y="0"/>
                    </a:cubicBezTo>
                    <a:cubicBezTo>
                      <a:pt x="1425077" y="-32854"/>
                      <a:pt x="1495465" y="18387"/>
                      <a:pt x="1783176" y="0"/>
                    </a:cubicBezTo>
                    <a:cubicBezTo>
                      <a:pt x="1831057" y="128457"/>
                      <a:pt x="1732763" y="303274"/>
                      <a:pt x="1783176" y="428991"/>
                    </a:cubicBezTo>
                    <a:cubicBezTo>
                      <a:pt x="1833589" y="554708"/>
                      <a:pt x="1756861" y="729938"/>
                      <a:pt x="1783176" y="884518"/>
                    </a:cubicBezTo>
                    <a:cubicBezTo>
                      <a:pt x="1809491" y="1039098"/>
                      <a:pt x="1734577" y="1156618"/>
                      <a:pt x="1783176" y="1326777"/>
                    </a:cubicBezTo>
                    <a:cubicBezTo>
                      <a:pt x="1515235" y="1365193"/>
                      <a:pt x="1404084" y="1275074"/>
                      <a:pt x="1170952" y="1326777"/>
                    </a:cubicBezTo>
                    <a:cubicBezTo>
                      <a:pt x="937820" y="1378480"/>
                      <a:pt x="725001" y="1302355"/>
                      <a:pt x="540897" y="1326777"/>
                    </a:cubicBezTo>
                    <a:cubicBezTo>
                      <a:pt x="356794" y="1351199"/>
                      <a:pt x="205168" y="1284376"/>
                      <a:pt x="0" y="1326777"/>
                    </a:cubicBezTo>
                    <a:cubicBezTo>
                      <a:pt x="-9174" y="1126957"/>
                      <a:pt x="2950" y="1012878"/>
                      <a:pt x="0" y="911054"/>
                    </a:cubicBezTo>
                    <a:cubicBezTo>
                      <a:pt x="-2950" y="809230"/>
                      <a:pt x="43774" y="647339"/>
                      <a:pt x="0" y="495330"/>
                    </a:cubicBezTo>
                    <a:cubicBezTo>
                      <a:pt x="-43774" y="343321"/>
                      <a:pt x="13509" y="163392"/>
                      <a:pt x="0" y="0"/>
                    </a:cubicBezTo>
                    <a:close/>
                  </a:path>
                  <a:path w="1783176" h="1326777" stroke="0" extrusionOk="0">
                    <a:moveTo>
                      <a:pt x="0" y="0"/>
                    </a:moveTo>
                    <a:cubicBezTo>
                      <a:pt x="172715" y="-31321"/>
                      <a:pt x="294456" y="27230"/>
                      <a:pt x="558728" y="0"/>
                    </a:cubicBezTo>
                    <a:cubicBezTo>
                      <a:pt x="823000" y="-27230"/>
                      <a:pt x="831855" y="32111"/>
                      <a:pt x="1099625" y="0"/>
                    </a:cubicBezTo>
                    <a:cubicBezTo>
                      <a:pt x="1367395" y="-32111"/>
                      <a:pt x="1603560" y="13278"/>
                      <a:pt x="1783176" y="0"/>
                    </a:cubicBezTo>
                    <a:cubicBezTo>
                      <a:pt x="1812978" y="131401"/>
                      <a:pt x="1741804" y="255084"/>
                      <a:pt x="1783176" y="402456"/>
                    </a:cubicBezTo>
                    <a:cubicBezTo>
                      <a:pt x="1824548" y="549828"/>
                      <a:pt x="1769033" y="631367"/>
                      <a:pt x="1783176" y="804911"/>
                    </a:cubicBezTo>
                    <a:cubicBezTo>
                      <a:pt x="1797319" y="978456"/>
                      <a:pt x="1745968" y="1164435"/>
                      <a:pt x="1783176" y="1326777"/>
                    </a:cubicBezTo>
                    <a:cubicBezTo>
                      <a:pt x="1604046" y="1369102"/>
                      <a:pt x="1289865" y="1288606"/>
                      <a:pt x="1153120" y="1326777"/>
                    </a:cubicBezTo>
                    <a:cubicBezTo>
                      <a:pt x="1016375" y="1364948"/>
                      <a:pt x="715955" y="1269362"/>
                      <a:pt x="540897" y="1326777"/>
                    </a:cubicBezTo>
                    <a:cubicBezTo>
                      <a:pt x="365839" y="1384192"/>
                      <a:pt x="267540" y="1321766"/>
                      <a:pt x="0" y="1326777"/>
                    </a:cubicBezTo>
                    <a:cubicBezTo>
                      <a:pt x="-23539" y="1148417"/>
                      <a:pt x="22888" y="1028523"/>
                      <a:pt x="0" y="911054"/>
                    </a:cubicBezTo>
                    <a:cubicBezTo>
                      <a:pt x="-22888" y="793585"/>
                      <a:pt x="39014" y="672657"/>
                      <a:pt x="0" y="455527"/>
                    </a:cubicBezTo>
                    <a:cubicBezTo>
                      <a:pt x="-39014" y="238397"/>
                      <a:pt x="40336" y="20031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05825291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B92D9A1-E1FD-E678-B9A1-F2A11C5DBBA9}"/>
                  </a:ext>
                </a:extLst>
              </p:cNvPr>
              <p:cNvGrpSpPr/>
              <p:nvPr/>
            </p:nvGrpSpPr>
            <p:grpSpPr>
              <a:xfrm>
                <a:off x="502777" y="3979027"/>
                <a:ext cx="664738" cy="664738"/>
                <a:chOff x="1343533" y="3567952"/>
                <a:chExt cx="664738" cy="664738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7D45228-7368-6B1D-4C1F-C63E0065FF6E}"/>
                    </a:ext>
                  </a:extLst>
                </p:cNvPr>
                <p:cNvSpPr/>
                <p:nvPr/>
              </p:nvSpPr>
              <p:spPr>
                <a:xfrm>
                  <a:off x="1343533" y="3567952"/>
                  <a:ext cx="664738" cy="664738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" name="Graphic 27" descr="Badge Tick with solid fill">
                  <a:extLst>
                    <a:ext uri="{FF2B5EF4-FFF2-40B4-BE49-F238E27FC236}">
                      <a16:creationId xmlns:a16="http://schemas.microsoft.com/office/drawing/2014/main" id="{DE3EA145-FA57-22BA-6FC8-316B4C4BC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4191" y="3658610"/>
                  <a:ext cx="483421" cy="483421"/>
                </a:xfrm>
                <a:prstGeom prst="rect">
                  <a:avLst/>
                </a:prstGeom>
              </p:spPr>
            </p:pic>
          </p:grp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DE919C-9D61-536E-B34D-92A7628484A9}"/>
                </a:ext>
              </a:extLst>
            </p:cNvPr>
            <p:cNvSpPr txBox="1"/>
            <p:nvPr/>
          </p:nvSpPr>
          <p:spPr>
            <a:xfrm>
              <a:off x="1034391" y="4381031"/>
              <a:ext cx="15423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Customizable application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D100E0-C90C-CBE0-5DCF-EC84F64C81DB}"/>
              </a:ext>
            </a:extLst>
          </p:cNvPr>
          <p:cNvGrpSpPr/>
          <p:nvPr/>
        </p:nvGrpSpPr>
        <p:grpSpPr>
          <a:xfrm>
            <a:off x="3614829" y="3685728"/>
            <a:ext cx="2131196" cy="1740389"/>
            <a:chOff x="3614829" y="3685728"/>
            <a:chExt cx="2131196" cy="174038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9025570-4988-EDA2-B867-9717EC0E000D}"/>
                </a:ext>
              </a:extLst>
            </p:cNvPr>
            <p:cNvGrpSpPr/>
            <p:nvPr/>
          </p:nvGrpSpPr>
          <p:grpSpPr>
            <a:xfrm>
              <a:off x="3614829" y="3685728"/>
              <a:ext cx="2051812" cy="1740389"/>
              <a:chOff x="4191141" y="3567952"/>
              <a:chExt cx="2051812" cy="174038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5D7C9C-393E-29D1-3378-A0EC0EDDCF1B}"/>
                  </a:ext>
                </a:extLst>
              </p:cNvPr>
              <p:cNvSpPr/>
              <p:nvPr/>
            </p:nvSpPr>
            <p:spPr>
              <a:xfrm>
                <a:off x="4459777" y="3981564"/>
                <a:ext cx="1783176" cy="1326777"/>
              </a:xfrm>
              <a:custGeom>
                <a:avLst/>
                <a:gdLst>
                  <a:gd name="connsiteX0" fmla="*/ 0 w 1783176"/>
                  <a:gd name="connsiteY0" fmla="*/ 0 h 1326777"/>
                  <a:gd name="connsiteX1" fmla="*/ 576560 w 1783176"/>
                  <a:gd name="connsiteY1" fmla="*/ 0 h 1326777"/>
                  <a:gd name="connsiteX2" fmla="*/ 1188784 w 1783176"/>
                  <a:gd name="connsiteY2" fmla="*/ 0 h 1326777"/>
                  <a:gd name="connsiteX3" fmla="*/ 1783176 w 1783176"/>
                  <a:gd name="connsiteY3" fmla="*/ 0 h 1326777"/>
                  <a:gd name="connsiteX4" fmla="*/ 1783176 w 1783176"/>
                  <a:gd name="connsiteY4" fmla="*/ 428991 h 1326777"/>
                  <a:gd name="connsiteX5" fmla="*/ 1783176 w 1783176"/>
                  <a:gd name="connsiteY5" fmla="*/ 884518 h 1326777"/>
                  <a:gd name="connsiteX6" fmla="*/ 1783176 w 1783176"/>
                  <a:gd name="connsiteY6" fmla="*/ 1326777 h 1326777"/>
                  <a:gd name="connsiteX7" fmla="*/ 1170952 w 1783176"/>
                  <a:gd name="connsiteY7" fmla="*/ 1326777 h 1326777"/>
                  <a:gd name="connsiteX8" fmla="*/ 540897 w 1783176"/>
                  <a:gd name="connsiteY8" fmla="*/ 1326777 h 1326777"/>
                  <a:gd name="connsiteX9" fmla="*/ 0 w 1783176"/>
                  <a:gd name="connsiteY9" fmla="*/ 1326777 h 1326777"/>
                  <a:gd name="connsiteX10" fmla="*/ 0 w 1783176"/>
                  <a:gd name="connsiteY10" fmla="*/ 911054 h 1326777"/>
                  <a:gd name="connsiteX11" fmla="*/ 0 w 1783176"/>
                  <a:gd name="connsiteY11" fmla="*/ 495330 h 1326777"/>
                  <a:gd name="connsiteX12" fmla="*/ 0 w 1783176"/>
                  <a:gd name="connsiteY12" fmla="*/ 0 h 1326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83176" h="1326777" fill="none" extrusionOk="0">
                    <a:moveTo>
                      <a:pt x="0" y="0"/>
                    </a:moveTo>
                    <a:cubicBezTo>
                      <a:pt x="151505" y="-17724"/>
                      <a:pt x="294671" y="15573"/>
                      <a:pt x="576560" y="0"/>
                    </a:cubicBezTo>
                    <a:cubicBezTo>
                      <a:pt x="858449" y="-15573"/>
                      <a:pt x="952491" y="32854"/>
                      <a:pt x="1188784" y="0"/>
                    </a:cubicBezTo>
                    <a:cubicBezTo>
                      <a:pt x="1425077" y="-32854"/>
                      <a:pt x="1495465" y="18387"/>
                      <a:pt x="1783176" y="0"/>
                    </a:cubicBezTo>
                    <a:cubicBezTo>
                      <a:pt x="1831057" y="128457"/>
                      <a:pt x="1732763" y="303274"/>
                      <a:pt x="1783176" y="428991"/>
                    </a:cubicBezTo>
                    <a:cubicBezTo>
                      <a:pt x="1833589" y="554708"/>
                      <a:pt x="1756861" y="729938"/>
                      <a:pt x="1783176" y="884518"/>
                    </a:cubicBezTo>
                    <a:cubicBezTo>
                      <a:pt x="1809491" y="1039098"/>
                      <a:pt x="1734577" y="1156618"/>
                      <a:pt x="1783176" y="1326777"/>
                    </a:cubicBezTo>
                    <a:cubicBezTo>
                      <a:pt x="1515235" y="1365193"/>
                      <a:pt x="1404084" y="1275074"/>
                      <a:pt x="1170952" y="1326777"/>
                    </a:cubicBezTo>
                    <a:cubicBezTo>
                      <a:pt x="937820" y="1378480"/>
                      <a:pt x="725001" y="1302355"/>
                      <a:pt x="540897" y="1326777"/>
                    </a:cubicBezTo>
                    <a:cubicBezTo>
                      <a:pt x="356794" y="1351199"/>
                      <a:pt x="205168" y="1284376"/>
                      <a:pt x="0" y="1326777"/>
                    </a:cubicBezTo>
                    <a:cubicBezTo>
                      <a:pt x="-9174" y="1126957"/>
                      <a:pt x="2950" y="1012878"/>
                      <a:pt x="0" y="911054"/>
                    </a:cubicBezTo>
                    <a:cubicBezTo>
                      <a:pt x="-2950" y="809230"/>
                      <a:pt x="43774" y="647339"/>
                      <a:pt x="0" y="495330"/>
                    </a:cubicBezTo>
                    <a:cubicBezTo>
                      <a:pt x="-43774" y="343321"/>
                      <a:pt x="13509" y="163392"/>
                      <a:pt x="0" y="0"/>
                    </a:cubicBezTo>
                    <a:close/>
                  </a:path>
                  <a:path w="1783176" h="1326777" stroke="0" extrusionOk="0">
                    <a:moveTo>
                      <a:pt x="0" y="0"/>
                    </a:moveTo>
                    <a:cubicBezTo>
                      <a:pt x="172715" y="-31321"/>
                      <a:pt x="294456" y="27230"/>
                      <a:pt x="558728" y="0"/>
                    </a:cubicBezTo>
                    <a:cubicBezTo>
                      <a:pt x="823000" y="-27230"/>
                      <a:pt x="831855" y="32111"/>
                      <a:pt x="1099625" y="0"/>
                    </a:cubicBezTo>
                    <a:cubicBezTo>
                      <a:pt x="1367395" y="-32111"/>
                      <a:pt x="1603560" y="13278"/>
                      <a:pt x="1783176" y="0"/>
                    </a:cubicBezTo>
                    <a:cubicBezTo>
                      <a:pt x="1812978" y="131401"/>
                      <a:pt x="1741804" y="255084"/>
                      <a:pt x="1783176" y="402456"/>
                    </a:cubicBezTo>
                    <a:cubicBezTo>
                      <a:pt x="1824548" y="549828"/>
                      <a:pt x="1769033" y="631367"/>
                      <a:pt x="1783176" y="804911"/>
                    </a:cubicBezTo>
                    <a:cubicBezTo>
                      <a:pt x="1797319" y="978456"/>
                      <a:pt x="1745968" y="1164435"/>
                      <a:pt x="1783176" y="1326777"/>
                    </a:cubicBezTo>
                    <a:cubicBezTo>
                      <a:pt x="1604046" y="1369102"/>
                      <a:pt x="1289865" y="1288606"/>
                      <a:pt x="1153120" y="1326777"/>
                    </a:cubicBezTo>
                    <a:cubicBezTo>
                      <a:pt x="1016375" y="1364948"/>
                      <a:pt x="715955" y="1269362"/>
                      <a:pt x="540897" y="1326777"/>
                    </a:cubicBezTo>
                    <a:cubicBezTo>
                      <a:pt x="365839" y="1384192"/>
                      <a:pt x="267540" y="1321766"/>
                      <a:pt x="0" y="1326777"/>
                    </a:cubicBezTo>
                    <a:cubicBezTo>
                      <a:pt x="-23539" y="1148417"/>
                      <a:pt x="22888" y="1028523"/>
                      <a:pt x="0" y="911054"/>
                    </a:cubicBezTo>
                    <a:cubicBezTo>
                      <a:pt x="-22888" y="793585"/>
                      <a:pt x="39014" y="672657"/>
                      <a:pt x="0" y="455527"/>
                    </a:cubicBezTo>
                    <a:cubicBezTo>
                      <a:pt x="-39014" y="238397"/>
                      <a:pt x="40336" y="20031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05825291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386CD7AF-592B-D05D-6784-6CAB0F20A3FD}"/>
                  </a:ext>
                </a:extLst>
              </p:cNvPr>
              <p:cNvGrpSpPr/>
              <p:nvPr/>
            </p:nvGrpSpPr>
            <p:grpSpPr>
              <a:xfrm>
                <a:off x="4191141" y="3567952"/>
                <a:ext cx="664738" cy="664738"/>
                <a:chOff x="4191141" y="3567952"/>
                <a:chExt cx="664738" cy="664738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A4D5C61-A049-7869-572C-2705996863E7}"/>
                    </a:ext>
                  </a:extLst>
                </p:cNvPr>
                <p:cNvSpPr/>
                <p:nvPr/>
              </p:nvSpPr>
              <p:spPr>
                <a:xfrm>
                  <a:off x="4191141" y="3567952"/>
                  <a:ext cx="664738" cy="664738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0" name="Graphic 29" descr="Bullseye with solid fill">
                  <a:extLst>
                    <a:ext uri="{FF2B5EF4-FFF2-40B4-BE49-F238E27FC236}">
                      <a16:creationId xmlns:a16="http://schemas.microsoft.com/office/drawing/2014/main" id="{069E27F0-2FCA-AF02-82EC-F147455E0E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2499" y="3631379"/>
                  <a:ext cx="510652" cy="510652"/>
                </a:xfrm>
                <a:prstGeom prst="rect">
                  <a:avLst/>
                </a:prstGeom>
              </p:spPr>
            </p:pic>
          </p:grp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F6B87F-F781-225D-634E-81F6BD372B46}"/>
                </a:ext>
              </a:extLst>
            </p:cNvPr>
            <p:cNvSpPr txBox="1"/>
            <p:nvPr/>
          </p:nvSpPr>
          <p:spPr>
            <a:xfrm>
              <a:off x="4203663" y="4411917"/>
              <a:ext cx="15423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Expandable solution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6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2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6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val 80">
            <a:extLst>
              <a:ext uri="{FF2B5EF4-FFF2-40B4-BE49-F238E27FC236}">
                <a16:creationId xmlns:a16="http://schemas.microsoft.com/office/drawing/2014/main" id="{DAE69C41-69B4-217A-B115-F0531528AA5E}"/>
              </a:ext>
            </a:extLst>
          </p:cNvPr>
          <p:cNvSpPr/>
          <p:nvPr/>
        </p:nvSpPr>
        <p:spPr>
          <a:xfrm>
            <a:off x="-795375" y="1182624"/>
            <a:ext cx="3877618" cy="387761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white robot with a round black circle&#10;&#10;Description automatically generated">
            <a:extLst>
              <a:ext uri="{FF2B5EF4-FFF2-40B4-BE49-F238E27FC236}">
                <a16:creationId xmlns:a16="http://schemas.microsoft.com/office/drawing/2014/main" id="{055BD5E0-683A-2247-FEA6-C500C1747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1" t="6734" r="24793" b="4713"/>
          <a:stretch/>
        </p:blipFill>
        <p:spPr>
          <a:xfrm>
            <a:off x="4983471" y="173621"/>
            <a:ext cx="3500900" cy="5641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89801B-FE61-68E9-6FA4-F954243CAAC7}"/>
              </a:ext>
            </a:extLst>
          </p:cNvPr>
          <p:cNvSpPr txBox="1"/>
          <p:nvPr/>
        </p:nvSpPr>
        <p:spPr>
          <a:xfrm>
            <a:off x="166138" y="2560270"/>
            <a:ext cx="28226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Product Parameters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0E137D-0A5C-0A4D-6A2D-0BDD87E3AF2F}"/>
              </a:ext>
            </a:extLst>
          </p:cNvPr>
          <p:cNvGrpSpPr/>
          <p:nvPr/>
        </p:nvGrpSpPr>
        <p:grpSpPr>
          <a:xfrm>
            <a:off x="3029881" y="178544"/>
            <a:ext cx="3600532" cy="523220"/>
            <a:chOff x="3029881" y="178544"/>
            <a:chExt cx="3600532" cy="52322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83A4130-C403-C8DD-018A-389CB9BA6081}"/>
                </a:ext>
              </a:extLst>
            </p:cNvPr>
            <p:cNvGrpSpPr/>
            <p:nvPr/>
          </p:nvGrpSpPr>
          <p:grpSpPr>
            <a:xfrm>
              <a:off x="3029881" y="178544"/>
              <a:ext cx="3600532" cy="523220"/>
              <a:chOff x="2272500" y="187780"/>
              <a:chExt cx="3600532" cy="52322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14E5604-CFAC-264C-440E-54D83C5C68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75373" y="437347"/>
                <a:ext cx="139765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AC4EF4-6E06-ACA5-A5E8-F6EC3C34D7D7}"/>
                  </a:ext>
                </a:extLst>
              </p:cNvPr>
              <p:cNvSpPr txBox="1"/>
              <p:nvPr/>
            </p:nvSpPr>
            <p:spPr>
              <a:xfrm>
                <a:off x="2272500" y="187780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6+0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MicArray</a:t>
                </a:r>
                <a:endPara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(covering 3-5 meters)</a:t>
                </a:r>
              </a:p>
            </p:txBody>
          </p:sp>
        </p:grp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FE3E23A-3421-BE0E-1B63-B0C936679C80}"/>
                </a:ext>
              </a:extLst>
            </p:cNvPr>
            <p:cNvSpPr/>
            <p:nvPr/>
          </p:nvSpPr>
          <p:spPr>
            <a:xfrm>
              <a:off x="5138585" y="373423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9EE9A0-749A-1EE7-CAA6-1864FABEC9D4}"/>
              </a:ext>
            </a:extLst>
          </p:cNvPr>
          <p:cNvGrpSpPr/>
          <p:nvPr/>
        </p:nvGrpSpPr>
        <p:grpSpPr>
          <a:xfrm>
            <a:off x="2848429" y="1207444"/>
            <a:ext cx="3781984" cy="523220"/>
            <a:chOff x="2848429" y="1207444"/>
            <a:chExt cx="3781984" cy="52322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C13C759-3318-1285-11D7-84B07747B4B0}"/>
                </a:ext>
              </a:extLst>
            </p:cNvPr>
            <p:cNvGrpSpPr/>
            <p:nvPr/>
          </p:nvGrpSpPr>
          <p:grpSpPr>
            <a:xfrm>
              <a:off x="2848429" y="1207444"/>
              <a:ext cx="3781984" cy="523220"/>
              <a:chOff x="2818552" y="1514535"/>
              <a:chExt cx="3781984" cy="52322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95ECA74-5CE0-53CA-D362-9E330D3DAF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86604" y="1671373"/>
                <a:ext cx="161393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2C697B-92BD-EE06-67C6-049502700B92}"/>
                  </a:ext>
                </a:extLst>
              </p:cNvPr>
              <p:cNvSpPr txBox="1"/>
              <p:nvPr/>
            </p:nvSpPr>
            <p:spPr>
              <a:xfrm>
                <a:off x="2818552" y="1514535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11.6 inch high resolution Touch Screen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C7AE811-09C0-7280-8758-BC1E71EF0701}"/>
                </a:ext>
              </a:extLst>
            </p:cNvPr>
            <p:cNvSpPr/>
            <p:nvPr/>
          </p:nvSpPr>
          <p:spPr>
            <a:xfrm>
              <a:off x="4953714" y="13200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BF495E-2DAE-4368-E85C-0FBE2617EE6F}"/>
              </a:ext>
            </a:extLst>
          </p:cNvPr>
          <p:cNvGrpSpPr/>
          <p:nvPr/>
        </p:nvGrpSpPr>
        <p:grpSpPr>
          <a:xfrm>
            <a:off x="7241245" y="501448"/>
            <a:ext cx="3214998" cy="307777"/>
            <a:chOff x="7241245" y="501448"/>
            <a:chExt cx="3214998" cy="3077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1B3B34A-ABE7-135B-52C7-EAB88CAB88B1}"/>
                </a:ext>
              </a:extLst>
            </p:cNvPr>
            <p:cNvGrpSpPr/>
            <p:nvPr/>
          </p:nvGrpSpPr>
          <p:grpSpPr>
            <a:xfrm>
              <a:off x="7241245" y="501448"/>
              <a:ext cx="3214998" cy="307777"/>
              <a:chOff x="1738168" y="1526969"/>
              <a:chExt cx="3214998" cy="307777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DE7A458F-909A-E32C-6A9B-37518CF4A0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38168" y="1680891"/>
                <a:ext cx="998098" cy="357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5BBED44-D2C9-353D-6B89-CEDA7316A633}"/>
                  </a:ext>
                </a:extLst>
              </p:cNvPr>
              <p:cNvSpPr txBox="1"/>
              <p:nvPr/>
            </p:nvSpPr>
            <p:spPr>
              <a:xfrm>
                <a:off x="2864386" y="1526969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13MP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HD Camera</a:t>
                </a:r>
              </a:p>
            </p:txBody>
          </p:sp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66EC582-B19C-BBB4-A036-8A90A3D30DB7}"/>
                </a:ext>
              </a:extLst>
            </p:cNvPr>
            <p:cNvSpPr/>
            <p:nvPr/>
          </p:nvSpPr>
          <p:spPr>
            <a:xfrm>
              <a:off x="8205492" y="60323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71D5BD-3737-AEE9-86FC-D93AF3E06AA0}"/>
              </a:ext>
            </a:extLst>
          </p:cNvPr>
          <p:cNvGrpSpPr/>
          <p:nvPr/>
        </p:nvGrpSpPr>
        <p:grpSpPr>
          <a:xfrm>
            <a:off x="6853381" y="1646099"/>
            <a:ext cx="3848804" cy="307777"/>
            <a:chOff x="6853381" y="1646099"/>
            <a:chExt cx="3848804" cy="30777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1F88139-FE82-D2EB-4386-817AEF4F2692}"/>
                </a:ext>
              </a:extLst>
            </p:cNvPr>
            <p:cNvGrpSpPr/>
            <p:nvPr/>
          </p:nvGrpSpPr>
          <p:grpSpPr>
            <a:xfrm>
              <a:off x="6853381" y="1646099"/>
              <a:ext cx="3848804" cy="307777"/>
              <a:chOff x="-31957" y="1507707"/>
              <a:chExt cx="3848804" cy="307777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D48A15D4-69CF-FDD3-07D0-0ABDF98D75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31957" y="1684464"/>
                <a:ext cx="255847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4694EB9-ECB1-A6A5-E8AE-E9679E214089}"/>
                  </a:ext>
                </a:extLst>
              </p:cNvPr>
              <p:cNvSpPr txBox="1"/>
              <p:nvPr/>
            </p:nvSpPr>
            <p:spPr>
              <a:xfrm>
                <a:off x="2611242" y="1507707"/>
                <a:ext cx="12056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TOF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Sensor</a:t>
                </a:r>
              </a:p>
            </p:txBody>
          </p:sp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6FCD889-E15B-D7C2-00F8-DB5A465EBE14}"/>
                </a:ext>
              </a:extLst>
            </p:cNvPr>
            <p:cNvSpPr/>
            <p:nvPr/>
          </p:nvSpPr>
          <p:spPr>
            <a:xfrm>
              <a:off x="9359754" y="176334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F17A6A-8D3F-4317-3658-2C6424A677FD}"/>
              </a:ext>
            </a:extLst>
          </p:cNvPr>
          <p:cNvGrpSpPr/>
          <p:nvPr/>
        </p:nvGrpSpPr>
        <p:grpSpPr>
          <a:xfrm>
            <a:off x="7028707" y="2193622"/>
            <a:ext cx="4057950" cy="607129"/>
            <a:chOff x="7028707" y="2193622"/>
            <a:chExt cx="4057950" cy="60712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CADEED-4F30-6AC8-DD78-8ED899BD8FF1}"/>
                </a:ext>
              </a:extLst>
            </p:cNvPr>
            <p:cNvGrpSpPr/>
            <p:nvPr/>
          </p:nvGrpSpPr>
          <p:grpSpPr>
            <a:xfrm>
              <a:off x="7028707" y="2193622"/>
              <a:ext cx="4057950" cy="607129"/>
              <a:chOff x="6271326" y="2202858"/>
              <a:chExt cx="4057950" cy="60712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5BA534D-509C-7191-CB3F-1AAF66436235}"/>
                  </a:ext>
                </a:extLst>
              </p:cNvPr>
              <p:cNvSpPr txBox="1"/>
              <p:nvPr/>
            </p:nvSpPr>
            <p:spPr>
              <a:xfrm>
                <a:off x="8240496" y="2502210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3 inch speaker (head)</a:t>
                </a: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B3CBD42-6A44-0318-0484-FA27E6D075CE}"/>
                  </a:ext>
                </a:extLst>
              </p:cNvPr>
              <p:cNvGrpSpPr/>
              <p:nvPr/>
            </p:nvGrpSpPr>
            <p:grpSpPr>
              <a:xfrm>
                <a:off x="6271326" y="2202858"/>
                <a:ext cx="1875039" cy="422333"/>
                <a:chOff x="6271326" y="2202858"/>
                <a:chExt cx="1875039" cy="422333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8F877194-4DBC-CA71-4953-0B1C741060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5873" y="2623331"/>
                  <a:ext cx="121049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FDE9B8EB-A060-AA52-C922-8C84B16BE6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71326" y="2202858"/>
                  <a:ext cx="664547" cy="42233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D1E24C9-CAFB-0E22-7B56-FCE009E8B00C}"/>
                </a:ext>
              </a:extLst>
            </p:cNvPr>
            <p:cNvSpPr/>
            <p:nvPr/>
          </p:nvSpPr>
          <p:spPr>
            <a:xfrm>
              <a:off x="8869963" y="2581317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E385729-B4AA-2F71-0B6B-3ACB706DB096}"/>
              </a:ext>
            </a:extLst>
          </p:cNvPr>
          <p:cNvGrpSpPr/>
          <p:nvPr/>
        </p:nvGrpSpPr>
        <p:grpSpPr>
          <a:xfrm>
            <a:off x="6853381" y="2990375"/>
            <a:ext cx="4595531" cy="818559"/>
            <a:chOff x="6853381" y="2990375"/>
            <a:chExt cx="4595531" cy="81855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1A95F16-CFB7-9D29-1A6C-60C38F154029}"/>
                </a:ext>
              </a:extLst>
            </p:cNvPr>
            <p:cNvGrpSpPr/>
            <p:nvPr/>
          </p:nvGrpSpPr>
          <p:grpSpPr>
            <a:xfrm>
              <a:off x="6853381" y="2990375"/>
              <a:ext cx="4595531" cy="818559"/>
              <a:chOff x="6096000" y="2999611"/>
              <a:chExt cx="4595531" cy="818559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59D7E379-C869-7B6A-145B-590B311654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68977" y="3552279"/>
                <a:ext cx="62597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1191A59-0E3A-C66C-33F4-D4925EF5B2AD}"/>
                  </a:ext>
                </a:extLst>
              </p:cNvPr>
              <p:cNvSpPr txBox="1"/>
              <p:nvPr/>
            </p:nvSpPr>
            <p:spPr>
              <a:xfrm>
                <a:off x="7904183" y="3294950"/>
                <a:ext cx="27873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RGDB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Sensor (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camerawith</a:t>
                </a:r>
                <a:endPara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Depth perception, Sonar Sensor) 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ACEFF52-2420-2737-243D-7B71D3FF9E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999611"/>
                <a:ext cx="1072977" cy="54868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474AEB2-DB7B-BBAF-9348-D798667CEC06}"/>
                </a:ext>
              </a:extLst>
            </p:cNvPr>
            <p:cNvSpPr/>
            <p:nvPr/>
          </p:nvSpPr>
          <p:spPr>
            <a:xfrm>
              <a:off x="8520868" y="34921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D19242-849B-AF03-483D-7D6B43ECBFE7}"/>
              </a:ext>
            </a:extLst>
          </p:cNvPr>
          <p:cNvGrpSpPr/>
          <p:nvPr/>
        </p:nvGrpSpPr>
        <p:grpSpPr>
          <a:xfrm>
            <a:off x="6852727" y="3152036"/>
            <a:ext cx="5002649" cy="1284936"/>
            <a:chOff x="6852727" y="3152036"/>
            <a:chExt cx="5002649" cy="1284936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F13136E-FFA9-FD45-BFEB-74BACD485954}"/>
                </a:ext>
              </a:extLst>
            </p:cNvPr>
            <p:cNvGrpSpPr/>
            <p:nvPr/>
          </p:nvGrpSpPr>
          <p:grpSpPr>
            <a:xfrm>
              <a:off x="6852727" y="3152036"/>
              <a:ext cx="5002649" cy="1284936"/>
              <a:chOff x="6083409" y="2412556"/>
              <a:chExt cx="5002649" cy="1284936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E92C118-6933-7CE0-850C-BB014E382D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68977" y="3548295"/>
                <a:ext cx="22334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11BD377-404C-01F9-8E3F-483AB3150016}"/>
                  </a:ext>
                </a:extLst>
              </p:cNvPr>
              <p:cNvSpPr txBox="1"/>
              <p:nvPr/>
            </p:nvSpPr>
            <p:spPr>
              <a:xfrm>
                <a:off x="9527196" y="3389715"/>
                <a:ext cx="15588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Sona sensor</a:t>
                </a: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3BFDCDA2-76D6-4218-FB1E-F986CBECA4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3409" y="2412556"/>
                <a:ext cx="1085568" cy="113573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D668E73-07A0-7299-2418-D562FD6A7FCF}"/>
                </a:ext>
              </a:extLst>
            </p:cNvPr>
            <p:cNvSpPr/>
            <p:nvPr/>
          </p:nvSpPr>
          <p:spPr>
            <a:xfrm>
              <a:off x="10109351" y="423491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1377C0-626D-AC01-407D-91FA51AEC9C7}"/>
              </a:ext>
            </a:extLst>
          </p:cNvPr>
          <p:cNvGrpSpPr/>
          <p:nvPr/>
        </p:nvGrpSpPr>
        <p:grpSpPr>
          <a:xfrm>
            <a:off x="7839222" y="4591536"/>
            <a:ext cx="3629914" cy="307777"/>
            <a:chOff x="7839222" y="4591536"/>
            <a:chExt cx="3629914" cy="30777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6CDCC03-555D-5E3F-BB5D-F9921B86035E}"/>
                </a:ext>
              </a:extLst>
            </p:cNvPr>
            <p:cNvGrpSpPr/>
            <p:nvPr/>
          </p:nvGrpSpPr>
          <p:grpSpPr>
            <a:xfrm>
              <a:off x="7839222" y="4591536"/>
              <a:ext cx="3629914" cy="307777"/>
              <a:chOff x="-31957" y="1530574"/>
              <a:chExt cx="3629914" cy="307777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1D291DDF-A7C2-CAAA-C733-4421827D53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31957" y="1684464"/>
                <a:ext cx="146319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EDFEEFB-1DF4-4217-4190-232DD8FB7AA1}"/>
                  </a:ext>
                </a:extLst>
              </p:cNvPr>
              <p:cNvSpPr txBox="1"/>
              <p:nvPr/>
            </p:nvSpPr>
            <p:spPr>
              <a:xfrm>
                <a:off x="1509177" y="1530574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Lidar and Status LED</a:t>
                </a:r>
              </a:p>
            </p:txBody>
          </p:sp>
        </p:grp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46481D7-E181-0948-2816-4EA8154B832E}"/>
                </a:ext>
              </a:extLst>
            </p:cNvPr>
            <p:cNvSpPr/>
            <p:nvPr/>
          </p:nvSpPr>
          <p:spPr>
            <a:xfrm>
              <a:off x="9250320" y="4693326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2B7C38-CA21-0AA1-F4F0-1809743517ED}"/>
              </a:ext>
            </a:extLst>
          </p:cNvPr>
          <p:cNvGrpSpPr/>
          <p:nvPr/>
        </p:nvGrpSpPr>
        <p:grpSpPr>
          <a:xfrm>
            <a:off x="7468718" y="4969953"/>
            <a:ext cx="4369775" cy="794842"/>
            <a:chOff x="7468718" y="4969953"/>
            <a:chExt cx="4369775" cy="79484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D081BC5-4815-9D62-8424-956ABC465164}"/>
                </a:ext>
              </a:extLst>
            </p:cNvPr>
            <p:cNvGrpSpPr/>
            <p:nvPr/>
          </p:nvGrpSpPr>
          <p:grpSpPr>
            <a:xfrm>
              <a:off x="7468718" y="4969953"/>
              <a:ext cx="4369775" cy="794842"/>
              <a:chOff x="5374225" y="2576196"/>
              <a:chExt cx="4369775" cy="794842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17F711E-3DE8-AAB7-C199-79B253E175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98691" y="3217150"/>
                <a:ext cx="37976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001DDA6-99C5-1ACF-7457-907ADA4BBF1B}"/>
                  </a:ext>
                </a:extLst>
              </p:cNvPr>
              <p:cNvSpPr txBox="1"/>
              <p:nvPr/>
            </p:nvSpPr>
            <p:spPr>
              <a:xfrm>
                <a:off x="7655220" y="3063261"/>
                <a:ext cx="208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Sona and IR sensor</a:t>
                </a: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70C67B00-5F64-92C9-4D57-266A36619A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4225" y="2576196"/>
                <a:ext cx="1833702" cy="64700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20DF001-6834-1503-9146-61485A0F97A2}"/>
                </a:ext>
              </a:extLst>
            </p:cNvPr>
            <p:cNvSpPr/>
            <p:nvPr/>
          </p:nvSpPr>
          <p:spPr>
            <a:xfrm>
              <a:off x="9645514" y="556485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41A1A5-53C9-DD3B-92B5-B3F4C90B9AC4}"/>
              </a:ext>
            </a:extLst>
          </p:cNvPr>
          <p:cNvGrpSpPr/>
          <p:nvPr/>
        </p:nvGrpSpPr>
        <p:grpSpPr>
          <a:xfrm>
            <a:off x="1979399" y="4877002"/>
            <a:ext cx="3888142" cy="523220"/>
            <a:chOff x="1979399" y="4877002"/>
            <a:chExt cx="3888142" cy="5232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84D566C-D49A-2EB2-C73F-E1789B6E7A23}"/>
                </a:ext>
              </a:extLst>
            </p:cNvPr>
            <p:cNvGrpSpPr/>
            <p:nvPr/>
          </p:nvGrpSpPr>
          <p:grpSpPr>
            <a:xfrm>
              <a:off x="1979399" y="4877002"/>
              <a:ext cx="3888142" cy="523220"/>
              <a:chOff x="1979399" y="4877002"/>
              <a:chExt cx="3888142" cy="52322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4C6D73-6343-D837-C321-21FCC2DF3A21}"/>
                  </a:ext>
                </a:extLst>
              </p:cNvPr>
              <p:cNvSpPr txBox="1"/>
              <p:nvPr/>
            </p:nvSpPr>
            <p:spPr>
              <a:xfrm>
                <a:off x="1979399" y="4877002"/>
                <a:ext cx="208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3 inch speaker </a:t>
                </a:r>
              </a:p>
              <a:p>
                <a:pPr algn="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(bottom)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F3F6493-076F-C7E2-70F5-06EBFE5E31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65421" y="5055204"/>
                <a:ext cx="170212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FD3B74D-36F7-5764-9C86-C3480BA050FD}"/>
                </a:ext>
              </a:extLst>
            </p:cNvPr>
            <p:cNvSpPr/>
            <p:nvPr/>
          </p:nvSpPr>
          <p:spPr>
            <a:xfrm>
              <a:off x="4122558" y="5002550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B162D8-BC79-8AD5-DAAA-FB1B7184757E}"/>
              </a:ext>
            </a:extLst>
          </p:cNvPr>
          <p:cNvGrpSpPr/>
          <p:nvPr/>
        </p:nvGrpSpPr>
        <p:grpSpPr>
          <a:xfrm>
            <a:off x="5867541" y="5452071"/>
            <a:ext cx="2448793" cy="1321970"/>
            <a:chOff x="5867541" y="5452071"/>
            <a:chExt cx="2448793" cy="132197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EF5B98A-B42E-DC7F-BF3A-DF68F8E6AC20}"/>
                </a:ext>
              </a:extLst>
            </p:cNvPr>
            <p:cNvGrpSpPr/>
            <p:nvPr/>
          </p:nvGrpSpPr>
          <p:grpSpPr>
            <a:xfrm>
              <a:off x="5867541" y="5452071"/>
              <a:ext cx="2448793" cy="1321970"/>
              <a:chOff x="5867541" y="5452071"/>
              <a:chExt cx="2448793" cy="1321970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58E5C8-404C-2E4E-CA15-B9D958EC500E}"/>
                  </a:ext>
                </a:extLst>
              </p:cNvPr>
              <p:cNvSpPr txBox="1"/>
              <p:nvPr/>
            </p:nvSpPr>
            <p:spPr>
              <a:xfrm>
                <a:off x="5867541" y="6250821"/>
                <a:ext cx="24487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2*Driver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Wheel，2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*Slave Omni-directional Wheel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44A1250-8C03-341A-ED2B-1707B1E36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3195" y="5452071"/>
                <a:ext cx="0" cy="75034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695474A-F9CB-E5A8-E362-788A13E3D7B4}"/>
                </a:ext>
              </a:extLst>
            </p:cNvPr>
            <p:cNvSpPr/>
            <p:nvPr/>
          </p:nvSpPr>
          <p:spPr>
            <a:xfrm>
              <a:off x="6790331" y="6150314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EE0B3D-09BD-4266-E55B-58BACFD19747}"/>
              </a:ext>
            </a:extLst>
          </p:cNvPr>
          <p:cNvGrpSpPr/>
          <p:nvPr/>
        </p:nvGrpSpPr>
        <p:grpSpPr>
          <a:xfrm>
            <a:off x="3491267" y="2560270"/>
            <a:ext cx="3023934" cy="2154048"/>
            <a:chOff x="3491267" y="2560270"/>
            <a:chExt cx="3023934" cy="215404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62DBEFB-7F67-412B-EF0E-A9FA0E573EB6}"/>
                </a:ext>
              </a:extLst>
            </p:cNvPr>
            <p:cNvGrpSpPr/>
            <p:nvPr/>
          </p:nvGrpSpPr>
          <p:grpSpPr>
            <a:xfrm>
              <a:off x="3491267" y="2560270"/>
              <a:ext cx="3023934" cy="2154048"/>
              <a:chOff x="3491267" y="2560270"/>
              <a:chExt cx="3023934" cy="215404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F231C17-9C2F-0DC8-C7B1-C024F5F5B2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2412" y="2560270"/>
                <a:ext cx="195278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C4242A-3C26-3C32-E6AB-90531FBDE9EF}"/>
                  </a:ext>
                </a:extLst>
              </p:cNvPr>
              <p:cNvSpPr txBox="1"/>
              <p:nvPr/>
            </p:nvSpPr>
            <p:spPr>
              <a:xfrm>
                <a:off x="3491267" y="3468203"/>
                <a:ext cx="1180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Status LED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453C8E6-466C-2843-F2C9-2264E77556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2412" y="4705884"/>
                <a:ext cx="154114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5758A4AC-E4D2-0F92-C87F-83DF3B9EF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62412" y="2560270"/>
                <a:ext cx="0" cy="215404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07FFCBC-4451-E3E1-42EA-5E528653CC96}"/>
                </a:ext>
              </a:extLst>
            </p:cNvPr>
            <p:cNvSpPr/>
            <p:nvPr/>
          </p:nvSpPr>
          <p:spPr>
            <a:xfrm>
              <a:off x="4510312" y="3544278"/>
              <a:ext cx="104199" cy="104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845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7167B5-5954-0DCD-3577-E819247D893E}"/>
              </a:ext>
            </a:extLst>
          </p:cNvPr>
          <p:cNvGrpSpPr/>
          <p:nvPr/>
        </p:nvGrpSpPr>
        <p:grpSpPr>
          <a:xfrm>
            <a:off x="6337701" y="-19271"/>
            <a:ext cx="5869397" cy="5553988"/>
            <a:chOff x="6337701" y="-19271"/>
            <a:chExt cx="5869397" cy="5553988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70300002-DA1F-0B69-52E0-1A8BBC3BCDCF}"/>
                </a:ext>
              </a:extLst>
            </p:cNvPr>
            <p:cNvSpPr/>
            <p:nvPr/>
          </p:nvSpPr>
          <p:spPr>
            <a:xfrm>
              <a:off x="6337701" y="-19271"/>
              <a:ext cx="5869397" cy="5553988"/>
            </a:xfrm>
            <a:prstGeom prst="teardrop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white robot with black text&#10;&#10;Description automatically generated">
              <a:extLst>
                <a:ext uri="{FF2B5EF4-FFF2-40B4-BE49-F238E27FC236}">
                  <a16:creationId xmlns:a16="http://schemas.microsoft.com/office/drawing/2014/main" id="{8FA74693-63A4-B7F2-1552-8D5398447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528" y="1323284"/>
              <a:ext cx="5163247" cy="348175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24387B6-B3AC-53E6-7E83-9550AA26221D}"/>
              </a:ext>
            </a:extLst>
          </p:cNvPr>
          <p:cNvSpPr txBox="1"/>
          <p:nvPr/>
        </p:nvSpPr>
        <p:spPr>
          <a:xfrm>
            <a:off x="433993" y="493503"/>
            <a:ext cx="42857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Product Parameters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2DA943-D2A8-3F9F-F566-61E61B4DE9AE}"/>
              </a:ext>
            </a:extLst>
          </p:cNvPr>
          <p:cNvGrpSpPr/>
          <p:nvPr/>
        </p:nvGrpSpPr>
        <p:grpSpPr>
          <a:xfrm>
            <a:off x="491225" y="1323284"/>
            <a:ext cx="5420308" cy="307777"/>
            <a:chOff x="306237" y="1171668"/>
            <a:chExt cx="5420308" cy="307777"/>
          </a:xfrm>
        </p:grpSpPr>
        <p:pic>
          <p:nvPicPr>
            <p:cNvPr id="10" name="Graphic 9" descr="Badge Tick1 with solid fill">
              <a:extLst>
                <a:ext uri="{FF2B5EF4-FFF2-40B4-BE49-F238E27FC236}">
                  <a16:creationId xmlns:a16="http://schemas.microsoft.com/office/drawing/2014/main" id="{BFF94B41-5804-4970-BE4F-A265CA4E7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D5F0DE-B1C6-4B02-9ED7-EBB44C6E700A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Dimension: 1214(H)*630(/V)*537(D) (mm)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07D783-2B0C-1F10-450C-7EEA541617F3}"/>
              </a:ext>
            </a:extLst>
          </p:cNvPr>
          <p:cNvGrpSpPr/>
          <p:nvPr/>
        </p:nvGrpSpPr>
        <p:grpSpPr>
          <a:xfrm>
            <a:off x="491225" y="1829417"/>
            <a:ext cx="5420308" cy="307777"/>
            <a:chOff x="306237" y="1171668"/>
            <a:chExt cx="5420308" cy="307777"/>
          </a:xfrm>
        </p:grpSpPr>
        <p:pic>
          <p:nvPicPr>
            <p:cNvPr id="13" name="Graphic 12" descr="Badge Tick1 with solid fill">
              <a:extLst>
                <a:ext uri="{FF2B5EF4-FFF2-40B4-BE49-F238E27FC236}">
                  <a16:creationId xmlns:a16="http://schemas.microsoft.com/office/drawing/2014/main" id="{08F938FF-8836-C409-C051-856AF76DE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F5185B-8BFD-18D0-1AC3-1F466789C510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Screen: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11.6inch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TFT HD Touch Screen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F0927E-A9FD-0D7C-210C-D38825F14D7D}"/>
              </a:ext>
            </a:extLst>
          </p:cNvPr>
          <p:cNvGrpSpPr/>
          <p:nvPr/>
        </p:nvGrpSpPr>
        <p:grpSpPr>
          <a:xfrm>
            <a:off x="491225" y="2242061"/>
            <a:ext cx="5420308" cy="307777"/>
            <a:chOff x="306237" y="1153196"/>
            <a:chExt cx="5420308" cy="307777"/>
          </a:xfrm>
        </p:grpSpPr>
        <p:pic>
          <p:nvPicPr>
            <p:cNvPr id="16" name="Graphic 15" descr="Badge Tick1 with solid fill">
              <a:extLst>
                <a:ext uri="{FF2B5EF4-FFF2-40B4-BE49-F238E27FC236}">
                  <a16:creationId xmlns:a16="http://schemas.microsoft.com/office/drawing/2014/main" id="{64A61571-5142-599F-AA8A-5BF90AF9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CE0C49-0E8B-5A85-29C1-3C646BD29C5F}"/>
                </a:ext>
              </a:extLst>
            </p:cNvPr>
            <p:cNvSpPr txBox="1"/>
            <p:nvPr/>
          </p:nvSpPr>
          <p:spPr>
            <a:xfrm>
              <a:off x="544173" y="1153196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height obstacle to pass: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2cm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F7A21B-0B9E-A3A4-2122-FAE626316EF7}"/>
              </a:ext>
            </a:extLst>
          </p:cNvPr>
          <p:cNvGrpSpPr/>
          <p:nvPr/>
        </p:nvGrpSpPr>
        <p:grpSpPr>
          <a:xfrm>
            <a:off x="491225" y="2700885"/>
            <a:ext cx="5420308" cy="307777"/>
            <a:chOff x="306237" y="1180904"/>
            <a:chExt cx="5420308" cy="307777"/>
          </a:xfrm>
        </p:grpSpPr>
        <p:pic>
          <p:nvPicPr>
            <p:cNvPr id="19" name="Graphic 18" descr="Badge Tick1 with solid fill">
              <a:extLst>
                <a:ext uri="{FF2B5EF4-FFF2-40B4-BE49-F238E27FC236}">
                  <a16:creationId xmlns:a16="http://schemas.microsoft.com/office/drawing/2014/main" id="{790BF2BD-2667-C237-C0D3-3C4AC9B3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D32E80-6808-86AF-E779-B612590F31EE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climbing angle: </a:t>
              </a:r>
              <a:r>
                <a:rPr lang="en-GB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</a:t>
              </a:r>
              <a:r>
                <a:rPr lang="en-GB" sz="14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o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2F52A9-AE6A-26DF-CD81-4E09EB297161}"/>
              </a:ext>
            </a:extLst>
          </p:cNvPr>
          <p:cNvGrpSpPr/>
          <p:nvPr/>
        </p:nvGrpSpPr>
        <p:grpSpPr>
          <a:xfrm>
            <a:off x="491225" y="3132001"/>
            <a:ext cx="5420308" cy="307777"/>
            <a:chOff x="306237" y="1180904"/>
            <a:chExt cx="5420308" cy="307777"/>
          </a:xfrm>
        </p:grpSpPr>
        <p:pic>
          <p:nvPicPr>
            <p:cNvPr id="22" name="Graphic 21" descr="Badge Tick1 with solid fill">
              <a:extLst>
                <a:ext uri="{FF2B5EF4-FFF2-40B4-BE49-F238E27FC236}">
                  <a16:creationId xmlns:a16="http://schemas.microsoft.com/office/drawing/2014/main" id="{8F952192-2141-7A3B-F01E-ECE2473E2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3DA9A5-3A7C-7737-8147-3A8BCD28EFD4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Speed: 0.3/0.5/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0.7M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/S (Max is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1M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/S)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74E2C99-19EE-BC0B-2BEF-5D4B1FFF1119}"/>
              </a:ext>
            </a:extLst>
          </p:cNvPr>
          <p:cNvGrpSpPr/>
          <p:nvPr/>
        </p:nvGrpSpPr>
        <p:grpSpPr>
          <a:xfrm>
            <a:off x="491225" y="3563117"/>
            <a:ext cx="5420308" cy="307777"/>
            <a:chOff x="306237" y="1180904"/>
            <a:chExt cx="5420308" cy="307777"/>
          </a:xfrm>
        </p:grpSpPr>
        <p:pic>
          <p:nvPicPr>
            <p:cNvPr id="25" name="Graphic 24" descr="Badge Tick1 with solid fill">
              <a:extLst>
                <a:ext uri="{FF2B5EF4-FFF2-40B4-BE49-F238E27FC236}">
                  <a16:creationId xmlns:a16="http://schemas.microsoft.com/office/drawing/2014/main" id="{FBF9590F-BDEB-9983-FCCF-667EAA515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99F2A9-C3EE-2230-42B0-7C2CAE1C3E13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Laser radar: 3</a:t>
              </a:r>
              <a:r>
                <a:rPr lang="en-GB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60</a:t>
              </a:r>
              <a:r>
                <a:rPr lang="en-GB" sz="14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o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0E5A4C-D8FD-B04B-7873-5AACB9648CEE}"/>
              </a:ext>
            </a:extLst>
          </p:cNvPr>
          <p:cNvGrpSpPr/>
          <p:nvPr/>
        </p:nvGrpSpPr>
        <p:grpSpPr>
          <a:xfrm>
            <a:off x="491225" y="3994233"/>
            <a:ext cx="5420308" cy="307777"/>
            <a:chOff x="306237" y="1180904"/>
            <a:chExt cx="5420308" cy="307777"/>
          </a:xfrm>
        </p:grpSpPr>
        <p:pic>
          <p:nvPicPr>
            <p:cNvPr id="28" name="Graphic 27" descr="Badge Tick1 with solid fill">
              <a:extLst>
                <a:ext uri="{FF2B5EF4-FFF2-40B4-BE49-F238E27FC236}">
                  <a16:creationId xmlns:a16="http://schemas.microsoft.com/office/drawing/2014/main" id="{0F667FAD-9E9B-ADEE-6D12-07F07E437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6D0EA2C-14E2-1CD2-703C-74563DDC5138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Weight: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45kg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5FCF96-86CD-5AC0-E02F-1B6621C95B13}"/>
              </a:ext>
            </a:extLst>
          </p:cNvPr>
          <p:cNvGrpSpPr/>
          <p:nvPr/>
        </p:nvGrpSpPr>
        <p:grpSpPr>
          <a:xfrm>
            <a:off x="491225" y="4425349"/>
            <a:ext cx="5420308" cy="307777"/>
            <a:chOff x="306237" y="1180904"/>
            <a:chExt cx="5420308" cy="307777"/>
          </a:xfrm>
        </p:grpSpPr>
        <p:pic>
          <p:nvPicPr>
            <p:cNvPr id="31" name="Graphic 30" descr="Badge Tick1 with solid fill">
              <a:extLst>
                <a:ext uri="{FF2B5EF4-FFF2-40B4-BE49-F238E27FC236}">
                  <a16:creationId xmlns:a16="http://schemas.microsoft.com/office/drawing/2014/main" id="{F4D5800B-3805-FE82-AC6B-90995192B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A68B21-FE4A-A0E5-34EE-6699E8B3CDAC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Resolution: 1920*1080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F9FD2F9-E9DE-2B98-43B7-CC02CD485F9A}"/>
              </a:ext>
            </a:extLst>
          </p:cNvPr>
          <p:cNvGrpSpPr/>
          <p:nvPr/>
        </p:nvGrpSpPr>
        <p:grpSpPr>
          <a:xfrm>
            <a:off x="491225" y="4847229"/>
            <a:ext cx="5420308" cy="307777"/>
            <a:chOff x="306237" y="1171668"/>
            <a:chExt cx="5420308" cy="307777"/>
          </a:xfrm>
        </p:grpSpPr>
        <p:pic>
          <p:nvPicPr>
            <p:cNvPr id="34" name="Graphic 33" descr="Badge Tick1 with solid fill">
              <a:extLst>
                <a:ext uri="{FF2B5EF4-FFF2-40B4-BE49-F238E27FC236}">
                  <a16:creationId xmlns:a16="http://schemas.microsoft.com/office/drawing/2014/main" id="{650FAF27-1D85-984E-1836-9E58BE11E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559E50-335D-14E1-4B51-80B819EF03AA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Maximum width of gap to pass: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3cm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2CB358-7F33-21BB-C1D5-83FC790CC905}"/>
              </a:ext>
            </a:extLst>
          </p:cNvPr>
          <p:cNvGrpSpPr/>
          <p:nvPr/>
        </p:nvGrpSpPr>
        <p:grpSpPr>
          <a:xfrm>
            <a:off x="491225" y="5278345"/>
            <a:ext cx="5420308" cy="307777"/>
            <a:chOff x="306237" y="1171668"/>
            <a:chExt cx="5420308" cy="307777"/>
          </a:xfrm>
        </p:grpSpPr>
        <p:pic>
          <p:nvPicPr>
            <p:cNvPr id="37" name="Graphic 36" descr="Badge Tick1 with solid fill">
              <a:extLst>
                <a:ext uri="{FF2B5EF4-FFF2-40B4-BE49-F238E27FC236}">
                  <a16:creationId xmlns:a16="http://schemas.microsoft.com/office/drawing/2014/main" id="{4D1960E7-9734-9B2F-1485-7F2E79FA9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DF3939-4702-BA1F-E0C6-83A6ECFF2920}"/>
                </a:ext>
              </a:extLst>
            </p:cNvPr>
            <p:cNvSpPr txBox="1"/>
            <p:nvPr/>
          </p:nvSpPr>
          <p:spPr>
            <a:xfrm>
              <a:off x="544173" y="1171668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Communication: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wifi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(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2,4G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5G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),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4G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Module 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F64200-AF20-9752-A681-7C342C014E30}"/>
              </a:ext>
            </a:extLst>
          </p:cNvPr>
          <p:cNvGrpSpPr/>
          <p:nvPr/>
        </p:nvGrpSpPr>
        <p:grpSpPr>
          <a:xfrm>
            <a:off x="491225" y="5727933"/>
            <a:ext cx="5420308" cy="307777"/>
            <a:chOff x="306237" y="1190140"/>
            <a:chExt cx="5420308" cy="307777"/>
          </a:xfrm>
        </p:grpSpPr>
        <p:pic>
          <p:nvPicPr>
            <p:cNvPr id="40" name="Graphic 39" descr="Badge Tick1 with solid fill">
              <a:extLst>
                <a:ext uri="{FF2B5EF4-FFF2-40B4-BE49-F238E27FC236}">
                  <a16:creationId xmlns:a16="http://schemas.microsoft.com/office/drawing/2014/main" id="{434F19E4-DA59-B46B-6ED4-2F8D6CCCD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4C3558-FF29-7DA0-B3C6-5616ED18F54E}"/>
                </a:ext>
              </a:extLst>
            </p:cNvPr>
            <p:cNvSpPr txBox="1"/>
            <p:nvPr/>
          </p:nvSpPr>
          <p:spPr>
            <a:xfrm>
              <a:off x="544173" y="1190140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E-skin: 3*2 (two Arms,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3pic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/one Arm)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4194E80-0281-E4CA-0A6F-DA70755F3791}"/>
              </a:ext>
            </a:extLst>
          </p:cNvPr>
          <p:cNvGrpSpPr/>
          <p:nvPr/>
        </p:nvGrpSpPr>
        <p:grpSpPr>
          <a:xfrm>
            <a:off x="491225" y="6149813"/>
            <a:ext cx="5420308" cy="307777"/>
            <a:chOff x="306237" y="1180904"/>
            <a:chExt cx="5420308" cy="307777"/>
          </a:xfrm>
        </p:grpSpPr>
        <p:pic>
          <p:nvPicPr>
            <p:cNvPr id="43" name="Graphic 42" descr="Badge Tick1 with solid fill">
              <a:extLst>
                <a:ext uri="{FF2B5EF4-FFF2-40B4-BE49-F238E27FC236}">
                  <a16:creationId xmlns:a16="http://schemas.microsoft.com/office/drawing/2014/main" id="{61281AFF-8775-A31A-952D-74897C868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17FA2B-24A4-9C53-C808-77A274D58C09}"/>
                </a:ext>
              </a:extLst>
            </p:cNvPr>
            <p:cNvSpPr txBox="1"/>
            <p:nvPr/>
          </p:nvSpPr>
          <p:spPr>
            <a:xfrm>
              <a:off x="544173" y="1180904"/>
              <a:ext cx="5182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Speaker: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85dB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81FCB-7682-AED4-D082-4F60B793E898}"/>
              </a:ext>
            </a:extLst>
          </p:cNvPr>
          <p:cNvGrpSpPr/>
          <p:nvPr/>
        </p:nvGrpSpPr>
        <p:grpSpPr>
          <a:xfrm>
            <a:off x="6518994" y="5727933"/>
            <a:ext cx="5506810" cy="738664"/>
            <a:chOff x="306237" y="1171668"/>
            <a:chExt cx="5506810" cy="738664"/>
          </a:xfrm>
        </p:grpSpPr>
        <p:pic>
          <p:nvPicPr>
            <p:cNvPr id="46" name="Graphic 45" descr="Badge Tick1 with solid fill">
              <a:extLst>
                <a:ext uri="{FF2B5EF4-FFF2-40B4-BE49-F238E27FC236}">
                  <a16:creationId xmlns:a16="http://schemas.microsoft.com/office/drawing/2014/main" id="{C4900DD7-64DF-3653-F475-92C5D9D78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237" y="1203003"/>
              <a:ext cx="237936" cy="237936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FD2742-BFCE-B7B8-14AF-644F2CDFCEA7}"/>
                </a:ext>
              </a:extLst>
            </p:cNvPr>
            <p:cNvSpPr txBox="1"/>
            <p:nvPr/>
          </p:nvSpPr>
          <p:spPr>
            <a:xfrm>
              <a:off x="544172" y="1171668"/>
              <a:ext cx="52688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Navigation sensor: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RGDB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Sensor*1, close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sona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sensor*3, Open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sona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sensor*5, IR sensor*6, Lidar sensor*1, Recharger Infrared*2, </a:t>
              </a:r>
              <a:r>
                <a:rPr lang="en-US" sz="14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TOF</a:t>
              </a: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sensor*1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92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4D1B75-59B6-9EB7-63F4-2F270955D751}"/>
              </a:ext>
            </a:extLst>
          </p:cNvPr>
          <p:cNvSpPr/>
          <p:nvPr/>
        </p:nvSpPr>
        <p:spPr>
          <a:xfrm>
            <a:off x="0" y="1773099"/>
            <a:ext cx="12192000" cy="30387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51BADC-5914-E064-C351-050B3F6A01CC}"/>
              </a:ext>
            </a:extLst>
          </p:cNvPr>
          <p:cNvSpPr/>
          <p:nvPr/>
        </p:nvSpPr>
        <p:spPr>
          <a:xfrm>
            <a:off x="75669" y="486635"/>
            <a:ext cx="5884729" cy="588472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333FCC78-466C-38E4-083A-8B595928A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2" y="1127488"/>
            <a:ext cx="5365164" cy="370313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7BAB06F2-69CD-5CDC-4116-FE535B5EE313}"/>
              </a:ext>
            </a:extLst>
          </p:cNvPr>
          <p:cNvGrpSpPr/>
          <p:nvPr/>
        </p:nvGrpSpPr>
        <p:grpSpPr>
          <a:xfrm>
            <a:off x="6297083" y="2233883"/>
            <a:ext cx="958406" cy="728274"/>
            <a:chOff x="6297083" y="2304222"/>
            <a:chExt cx="958406" cy="728274"/>
          </a:xfrm>
        </p:grpSpPr>
        <p:grpSp>
          <p:nvGrpSpPr>
            <p:cNvPr id="10" name="Google Shape;12171;p137">
              <a:extLst>
                <a:ext uri="{FF2B5EF4-FFF2-40B4-BE49-F238E27FC236}">
                  <a16:creationId xmlns:a16="http://schemas.microsoft.com/office/drawing/2014/main" id="{0F3590E1-2AC5-86C1-FE4D-D987600E73E6}"/>
                </a:ext>
              </a:extLst>
            </p:cNvPr>
            <p:cNvGrpSpPr/>
            <p:nvPr/>
          </p:nvGrpSpPr>
          <p:grpSpPr>
            <a:xfrm>
              <a:off x="6607188" y="2304222"/>
              <a:ext cx="340168" cy="309628"/>
              <a:chOff x="1487200" y="4421025"/>
              <a:chExt cx="483125" cy="439750"/>
            </a:xfrm>
          </p:grpSpPr>
          <p:sp>
            <p:nvSpPr>
              <p:cNvPr id="11" name="Google Shape;12172;p137">
                <a:extLst>
                  <a:ext uri="{FF2B5EF4-FFF2-40B4-BE49-F238E27FC236}">
                    <a16:creationId xmlns:a16="http://schemas.microsoft.com/office/drawing/2014/main" id="{0539F0B0-E63B-996D-57BB-1D924462F9D3}"/>
                  </a:ext>
                </a:extLst>
              </p:cNvPr>
              <p:cNvSpPr/>
              <p:nvPr/>
            </p:nvSpPr>
            <p:spPr>
              <a:xfrm>
                <a:off x="1487200" y="4421025"/>
                <a:ext cx="483125" cy="439750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7590" extrusionOk="0">
                    <a:moveTo>
                      <a:pt x="12818" y="1130"/>
                    </a:moveTo>
                    <a:cubicBezTo>
                      <a:pt x="14361" y="1130"/>
                      <a:pt x="15671" y="2389"/>
                      <a:pt x="15867" y="4059"/>
                    </a:cubicBezTo>
                    <a:cubicBezTo>
                      <a:pt x="15867" y="4077"/>
                      <a:pt x="15870" y="4095"/>
                      <a:pt x="15873" y="4110"/>
                    </a:cubicBezTo>
                    <a:lnTo>
                      <a:pt x="16242" y="5871"/>
                    </a:lnTo>
                    <a:lnTo>
                      <a:pt x="9406" y="5871"/>
                    </a:lnTo>
                    <a:lnTo>
                      <a:pt x="11707" y="4110"/>
                    </a:lnTo>
                    <a:cubicBezTo>
                      <a:pt x="11957" y="3920"/>
                      <a:pt x="12008" y="3561"/>
                      <a:pt x="11815" y="3310"/>
                    </a:cubicBezTo>
                    <a:cubicBezTo>
                      <a:pt x="11703" y="3166"/>
                      <a:pt x="11534" y="3091"/>
                      <a:pt x="11364" y="3091"/>
                    </a:cubicBezTo>
                    <a:cubicBezTo>
                      <a:pt x="11242" y="3091"/>
                      <a:pt x="11119" y="3130"/>
                      <a:pt x="11015" y="3211"/>
                    </a:cubicBezTo>
                    <a:lnTo>
                      <a:pt x="7618" y="5816"/>
                    </a:lnTo>
                    <a:cubicBezTo>
                      <a:pt x="7597" y="5835"/>
                      <a:pt x="7576" y="5853"/>
                      <a:pt x="7558" y="5871"/>
                    </a:cubicBezTo>
                    <a:lnTo>
                      <a:pt x="3083" y="5871"/>
                    </a:lnTo>
                    <a:lnTo>
                      <a:pt x="3451" y="4110"/>
                    </a:lnTo>
                    <a:cubicBezTo>
                      <a:pt x="3454" y="4095"/>
                      <a:pt x="3457" y="4077"/>
                      <a:pt x="3460" y="4059"/>
                    </a:cubicBezTo>
                    <a:cubicBezTo>
                      <a:pt x="3654" y="2389"/>
                      <a:pt x="4964" y="1130"/>
                      <a:pt x="6507" y="1130"/>
                    </a:cubicBezTo>
                    <a:close/>
                    <a:moveTo>
                      <a:pt x="16939" y="7021"/>
                    </a:moveTo>
                    <a:cubicBezTo>
                      <a:pt x="17631" y="7021"/>
                      <a:pt x="18192" y="7580"/>
                      <a:pt x="18192" y="8274"/>
                    </a:cubicBezTo>
                    <a:lnTo>
                      <a:pt x="18192" y="11913"/>
                    </a:lnTo>
                    <a:cubicBezTo>
                      <a:pt x="18192" y="12604"/>
                      <a:pt x="17631" y="13163"/>
                      <a:pt x="16939" y="13166"/>
                    </a:cubicBezTo>
                    <a:lnTo>
                      <a:pt x="2385" y="13166"/>
                    </a:lnTo>
                    <a:cubicBezTo>
                      <a:pt x="1694" y="13163"/>
                      <a:pt x="1132" y="12604"/>
                      <a:pt x="1132" y="11913"/>
                    </a:cubicBezTo>
                    <a:lnTo>
                      <a:pt x="1132" y="8274"/>
                    </a:lnTo>
                    <a:cubicBezTo>
                      <a:pt x="1132" y="7580"/>
                      <a:pt x="1694" y="7021"/>
                      <a:pt x="2385" y="7021"/>
                    </a:cubicBezTo>
                    <a:close/>
                    <a:moveTo>
                      <a:pt x="5813" y="14304"/>
                    </a:moveTo>
                    <a:lnTo>
                      <a:pt x="5813" y="15889"/>
                    </a:lnTo>
                    <a:cubicBezTo>
                      <a:pt x="5813" y="16203"/>
                      <a:pt x="5559" y="16457"/>
                      <a:pt x="5248" y="16457"/>
                    </a:cubicBezTo>
                    <a:lnTo>
                      <a:pt x="3874" y="16457"/>
                    </a:lnTo>
                    <a:cubicBezTo>
                      <a:pt x="3560" y="16457"/>
                      <a:pt x="3306" y="16203"/>
                      <a:pt x="3306" y="15889"/>
                    </a:cubicBezTo>
                    <a:lnTo>
                      <a:pt x="3306" y="14304"/>
                    </a:lnTo>
                    <a:close/>
                    <a:moveTo>
                      <a:pt x="16018" y="14304"/>
                    </a:moveTo>
                    <a:lnTo>
                      <a:pt x="16018" y="15889"/>
                    </a:lnTo>
                    <a:cubicBezTo>
                      <a:pt x="16018" y="16203"/>
                      <a:pt x="15765" y="16457"/>
                      <a:pt x="15454" y="16457"/>
                    </a:cubicBezTo>
                    <a:lnTo>
                      <a:pt x="14080" y="16457"/>
                    </a:lnTo>
                    <a:cubicBezTo>
                      <a:pt x="13766" y="16457"/>
                      <a:pt x="13512" y="16203"/>
                      <a:pt x="13512" y="15889"/>
                    </a:cubicBezTo>
                    <a:lnTo>
                      <a:pt x="13512" y="14304"/>
                    </a:lnTo>
                    <a:close/>
                    <a:moveTo>
                      <a:pt x="6507" y="1"/>
                    </a:moveTo>
                    <a:cubicBezTo>
                      <a:pt x="4396" y="1"/>
                      <a:pt x="2609" y="1677"/>
                      <a:pt x="2337" y="3902"/>
                    </a:cubicBezTo>
                    <a:lnTo>
                      <a:pt x="1911" y="5934"/>
                    </a:lnTo>
                    <a:cubicBezTo>
                      <a:pt x="800" y="6161"/>
                      <a:pt x="0" y="7139"/>
                      <a:pt x="0" y="8274"/>
                    </a:cubicBezTo>
                    <a:lnTo>
                      <a:pt x="0" y="11910"/>
                    </a:lnTo>
                    <a:cubicBezTo>
                      <a:pt x="3" y="13145"/>
                      <a:pt x="945" y="14177"/>
                      <a:pt x="2174" y="14286"/>
                    </a:cubicBezTo>
                    <a:lnTo>
                      <a:pt x="2174" y="15889"/>
                    </a:lnTo>
                    <a:cubicBezTo>
                      <a:pt x="2174" y="16828"/>
                      <a:pt x="2935" y="17586"/>
                      <a:pt x="3874" y="17589"/>
                    </a:cubicBezTo>
                    <a:lnTo>
                      <a:pt x="5248" y="17589"/>
                    </a:lnTo>
                    <a:cubicBezTo>
                      <a:pt x="6184" y="17586"/>
                      <a:pt x="6945" y="16828"/>
                      <a:pt x="6945" y="15889"/>
                    </a:cubicBezTo>
                    <a:lnTo>
                      <a:pt x="6945" y="14298"/>
                    </a:lnTo>
                    <a:lnTo>
                      <a:pt x="12380" y="14298"/>
                    </a:lnTo>
                    <a:lnTo>
                      <a:pt x="12380" y="15889"/>
                    </a:lnTo>
                    <a:cubicBezTo>
                      <a:pt x="12380" y="16828"/>
                      <a:pt x="13141" y="17586"/>
                      <a:pt x="14080" y="17589"/>
                    </a:cubicBezTo>
                    <a:lnTo>
                      <a:pt x="15454" y="17589"/>
                    </a:lnTo>
                    <a:cubicBezTo>
                      <a:pt x="16390" y="17586"/>
                      <a:pt x="17151" y="16828"/>
                      <a:pt x="17151" y="15889"/>
                    </a:cubicBezTo>
                    <a:lnTo>
                      <a:pt x="17151" y="14286"/>
                    </a:lnTo>
                    <a:cubicBezTo>
                      <a:pt x="18380" y="14177"/>
                      <a:pt x="19322" y="13145"/>
                      <a:pt x="19325" y="11913"/>
                    </a:cubicBezTo>
                    <a:lnTo>
                      <a:pt x="19325" y="8274"/>
                    </a:lnTo>
                    <a:cubicBezTo>
                      <a:pt x="19325" y="7139"/>
                      <a:pt x="18524" y="6161"/>
                      <a:pt x="17413" y="5934"/>
                    </a:cubicBezTo>
                    <a:lnTo>
                      <a:pt x="16988" y="3902"/>
                    </a:lnTo>
                    <a:cubicBezTo>
                      <a:pt x="16716" y="1677"/>
                      <a:pt x="14928" y="1"/>
                      <a:pt x="12818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2" name="Google Shape;12173;p137">
                <a:extLst>
                  <a:ext uri="{FF2B5EF4-FFF2-40B4-BE49-F238E27FC236}">
                    <a16:creationId xmlns:a16="http://schemas.microsoft.com/office/drawing/2014/main" id="{8B9FF8C0-2B58-4580-8B02-00742375D8D3}"/>
                  </a:ext>
                </a:extLst>
              </p:cNvPr>
              <p:cNvSpPr/>
              <p:nvPr/>
            </p:nvSpPr>
            <p:spPr>
              <a:xfrm>
                <a:off x="1544950" y="4622200"/>
                <a:ext cx="103950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4001" extrusionOk="0">
                    <a:moveTo>
                      <a:pt x="2152" y="1131"/>
                    </a:moveTo>
                    <a:cubicBezTo>
                      <a:pt x="2599" y="1131"/>
                      <a:pt x="3025" y="1477"/>
                      <a:pt x="3025" y="2000"/>
                    </a:cubicBezTo>
                    <a:cubicBezTo>
                      <a:pt x="3025" y="2480"/>
                      <a:pt x="2639" y="2869"/>
                      <a:pt x="2159" y="2869"/>
                    </a:cubicBezTo>
                    <a:cubicBezTo>
                      <a:pt x="1386" y="2869"/>
                      <a:pt x="996" y="1933"/>
                      <a:pt x="1543" y="1387"/>
                    </a:cubicBezTo>
                    <a:cubicBezTo>
                      <a:pt x="1721" y="1210"/>
                      <a:pt x="1939" y="1131"/>
                      <a:pt x="2152" y="1131"/>
                    </a:cubicBezTo>
                    <a:close/>
                    <a:moveTo>
                      <a:pt x="2159" y="1"/>
                    </a:moveTo>
                    <a:cubicBezTo>
                      <a:pt x="1350" y="1"/>
                      <a:pt x="619" y="487"/>
                      <a:pt x="311" y="1233"/>
                    </a:cubicBezTo>
                    <a:cubicBezTo>
                      <a:pt x="0" y="1982"/>
                      <a:pt x="172" y="2842"/>
                      <a:pt x="743" y="3413"/>
                    </a:cubicBezTo>
                    <a:cubicBezTo>
                      <a:pt x="1127" y="3796"/>
                      <a:pt x="1639" y="4001"/>
                      <a:pt x="2159" y="4001"/>
                    </a:cubicBezTo>
                    <a:cubicBezTo>
                      <a:pt x="2416" y="4001"/>
                      <a:pt x="2676" y="3951"/>
                      <a:pt x="2923" y="3848"/>
                    </a:cubicBezTo>
                    <a:cubicBezTo>
                      <a:pt x="3672" y="3540"/>
                      <a:pt x="4158" y="2809"/>
                      <a:pt x="4158" y="2000"/>
                    </a:cubicBezTo>
                    <a:cubicBezTo>
                      <a:pt x="4158" y="895"/>
                      <a:pt x="3261" y="1"/>
                      <a:pt x="2159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3" name="Google Shape;12174;p137">
                <a:extLst>
                  <a:ext uri="{FF2B5EF4-FFF2-40B4-BE49-F238E27FC236}">
                    <a16:creationId xmlns:a16="http://schemas.microsoft.com/office/drawing/2014/main" id="{36AE6CA1-F757-FE2C-4C88-E5632E2C51CA}"/>
                  </a:ext>
                </a:extLst>
              </p:cNvPr>
              <p:cNvSpPr/>
              <p:nvPr/>
            </p:nvSpPr>
            <p:spPr>
              <a:xfrm>
                <a:off x="1804675" y="4622200"/>
                <a:ext cx="103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4001" extrusionOk="0">
                    <a:moveTo>
                      <a:pt x="2152" y="1131"/>
                    </a:moveTo>
                    <a:cubicBezTo>
                      <a:pt x="2598" y="1131"/>
                      <a:pt x="3026" y="1477"/>
                      <a:pt x="3026" y="2000"/>
                    </a:cubicBezTo>
                    <a:cubicBezTo>
                      <a:pt x="3026" y="2480"/>
                      <a:pt x="2637" y="2869"/>
                      <a:pt x="2157" y="2869"/>
                    </a:cubicBezTo>
                    <a:cubicBezTo>
                      <a:pt x="1384" y="2869"/>
                      <a:pt x="997" y="1933"/>
                      <a:pt x="1544" y="1387"/>
                    </a:cubicBezTo>
                    <a:cubicBezTo>
                      <a:pt x="1721" y="1210"/>
                      <a:pt x="1938" y="1131"/>
                      <a:pt x="2152" y="1131"/>
                    </a:cubicBezTo>
                    <a:close/>
                    <a:moveTo>
                      <a:pt x="2157" y="1"/>
                    </a:moveTo>
                    <a:cubicBezTo>
                      <a:pt x="1348" y="1"/>
                      <a:pt x="620" y="487"/>
                      <a:pt x="309" y="1233"/>
                    </a:cubicBezTo>
                    <a:cubicBezTo>
                      <a:pt x="1" y="1982"/>
                      <a:pt x="170" y="2842"/>
                      <a:pt x="744" y="3413"/>
                    </a:cubicBezTo>
                    <a:cubicBezTo>
                      <a:pt x="1125" y="3796"/>
                      <a:pt x="1637" y="4001"/>
                      <a:pt x="2158" y="4001"/>
                    </a:cubicBezTo>
                    <a:cubicBezTo>
                      <a:pt x="2416" y="4001"/>
                      <a:pt x="2676" y="3951"/>
                      <a:pt x="2924" y="3848"/>
                    </a:cubicBezTo>
                    <a:cubicBezTo>
                      <a:pt x="3670" y="3540"/>
                      <a:pt x="4159" y="2809"/>
                      <a:pt x="4159" y="2000"/>
                    </a:cubicBezTo>
                    <a:cubicBezTo>
                      <a:pt x="4156" y="895"/>
                      <a:pt x="3262" y="1"/>
                      <a:pt x="2157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4" name="Google Shape;12175;p137">
                <a:extLst>
                  <a:ext uri="{FF2B5EF4-FFF2-40B4-BE49-F238E27FC236}">
                    <a16:creationId xmlns:a16="http://schemas.microsoft.com/office/drawing/2014/main" id="{E4A9FC10-A77F-95F3-CA9D-82212493DA2B}"/>
                  </a:ext>
                </a:extLst>
              </p:cNvPr>
              <p:cNvSpPr/>
              <p:nvPr/>
            </p:nvSpPr>
            <p:spPr>
              <a:xfrm>
                <a:off x="1667450" y="4661825"/>
                <a:ext cx="119825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1134" extrusionOk="0">
                    <a:moveTo>
                      <a:pt x="565" y="1"/>
                    </a:moveTo>
                    <a:cubicBezTo>
                      <a:pt x="251" y="1"/>
                      <a:pt x="1" y="252"/>
                      <a:pt x="1" y="566"/>
                    </a:cubicBezTo>
                    <a:cubicBezTo>
                      <a:pt x="1" y="880"/>
                      <a:pt x="251" y="1133"/>
                      <a:pt x="565" y="1133"/>
                    </a:cubicBezTo>
                    <a:lnTo>
                      <a:pt x="4228" y="1133"/>
                    </a:lnTo>
                    <a:cubicBezTo>
                      <a:pt x="4539" y="1133"/>
                      <a:pt x="4792" y="880"/>
                      <a:pt x="4792" y="566"/>
                    </a:cubicBezTo>
                    <a:cubicBezTo>
                      <a:pt x="4792" y="252"/>
                      <a:pt x="4539" y="1"/>
                      <a:pt x="4228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741E5B-A393-830E-5823-E3889E048D58}"/>
                </a:ext>
              </a:extLst>
            </p:cNvPr>
            <p:cNvSpPr txBox="1"/>
            <p:nvPr/>
          </p:nvSpPr>
          <p:spPr>
            <a:xfrm>
              <a:off x="6297083" y="2755497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Garage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EDC6F1-70C1-C0A7-7D86-9BFB8418D84B}"/>
              </a:ext>
            </a:extLst>
          </p:cNvPr>
          <p:cNvGrpSpPr/>
          <p:nvPr/>
        </p:nvGrpSpPr>
        <p:grpSpPr>
          <a:xfrm>
            <a:off x="7428363" y="2190015"/>
            <a:ext cx="958406" cy="960856"/>
            <a:chOff x="7205706" y="2215846"/>
            <a:chExt cx="958406" cy="960856"/>
          </a:xfrm>
        </p:grpSpPr>
        <p:grpSp>
          <p:nvGrpSpPr>
            <p:cNvPr id="15" name="Google Shape;12466;p138">
              <a:extLst>
                <a:ext uri="{FF2B5EF4-FFF2-40B4-BE49-F238E27FC236}">
                  <a16:creationId xmlns:a16="http://schemas.microsoft.com/office/drawing/2014/main" id="{1D3566BB-0A8B-7708-AA87-590241CA0620}"/>
                </a:ext>
              </a:extLst>
            </p:cNvPr>
            <p:cNvGrpSpPr/>
            <p:nvPr/>
          </p:nvGrpSpPr>
          <p:grpSpPr>
            <a:xfrm>
              <a:off x="7492283" y="2215846"/>
              <a:ext cx="355063" cy="356547"/>
              <a:chOff x="-27358650" y="1924884"/>
              <a:chExt cx="296950" cy="298191"/>
            </a:xfrm>
          </p:grpSpPr>
          <p:sp>
            <p:nvSpPr>
              <p:cNvPr id="16" name="Google Shape;12467;p138">
                <a:extLst>
                  <a:ext uri="{FF2B5EF4-FFF2-40B4-BE49-F238E27FC236}">
                    <a16:creationId xmlns:a16="http://schemas.microsoft.com/office/drawing/2014/main" id="{3FA0543D-BFD2-7D1B-9CA1-A25E1C4CD017}"/>
                  </a:ext>
                </a:extLst>
              </p:cNvPr>
              <p:cNvSpPr/>
              <p:nvPr/>
            </p:nvSpPr>
            <p:spPr>
              <a:xfrm>
                <a:off x="-27358650" y="1924884"/>
                <a:ext cx="296950" cy="296175"/>
              </a:xfrm>
              <a:custGeom>
                <a:avLst/>
                <a:gdLst/>
                <a:ahLst/>
                <a:cxnLst/>
                <a:rect l="l" t="t" r="r" b="b"/>
                <a:pathLst>
                  <a:path w="11878" h="11847" extrusionOk="0">
                    <a:moveTo>
                      <a:pt x="7719" y="2080"/>
                    </a:moveTo>
                    <a:lnTo>
                      <a:pt x="7719" y="2836"/>
                    </a:lnTo>
                    <a:lnTo>
                      <a:pt x="4222" y="2836"/>
                    </a:lnTo>
                    <a:lnTo>
                      <a:pt x="4222" y="2080"/>
                    </a:lnTo>
                    <a:close/>
                    <a:moveTo>
                      <a:pt x="8034" y="693"/>
                    </a:moveTo>
                    <a:cubicBezTo>
                      <a:pt x="8633" y="693"/>
                      <a:pt x="9074" y="1166"/>
                      <a:pt x="9074" y="1733"/>
                    </a:cubicBezTo>
                    <a:lnTo>
                      <a:pt x="9074" y="2836"/>
                    </a:lnTo>
                    <a:lnTo>
                      <a:pt x="8349" y="2836"/>
                    </a:lnTo>
                    <a:lnTo>
                      <a:pt x="8349" y="1733"/>
                    </a:lnTo>
                    <a:cubicBezTo>
                      <a:pt x="8349" y="1513"/>
                      <a:pt x="8192" y="1355"/>
                      <a:pt x="8002" y="1355"/>
                    </a:cubicBezTo>
                    <a:lnTo>
                      <a:pt x="3781" y="1355"/>
                    </a:lnTo>
                    <a:cubicBezTo>
                      <a:pt x="3592" y="1355"/>
                      <a:pt x="3434" y="1513"/>
                      <a:pt x="3434" y="1733"/>
                    </a:cubicBezTo>
                    <a:lnTo>
                      <a:pt x="3434" y="2836"/>
                    </a:lnTo>
                    <a:lnTo>
                      <a:pt x="2741" y="2836"/>
                    </a:lnTo>
                    <a:lnTo>
                      <a:pt x="2741" y="1733"/>
                    </a:lnTo>
                    <a:lnTo>
                      <a:pt x="2804" y="1733"/>
                    </a:lnTo>
                    <a:cubicBezTo>
                      <a:pt x="2804" y="1134"/>
                      <a:pt x="3277" y="693"/>
                      <a:pt x="3844" y="693"/>
                    </a:cubicBezTo>
                    <a:close/>
                    <a:moveTo>
                      <a:pt x="10176" y="3497"/>
                    </a:moveTo>
                    <a:cubicBezTo>
                      <a:pt x="10617" y="3497"/>
                      <a:pt x="10995" y="3781"/>
                      <a:pt x="11153" y="4190"/>
                    </a:cubicBezTo>
                    <a:lnTo>
                      <a:pt x="851" y="4190"/>
                    </a:lnTo>
                    <a:cubicBezTo>
                      <a:pt x="914" y="3812"/>
                      <a:pt x="1323" y="3497"/>
                      <a:pt x="1796" y="3497"/>
                    </a:cubicBezTo>
                    <a:close/>
                    <a:moveTo>
                      <a:pt x="11153" y="4915"/>
                    </a:moveTo>
                    <a:lnTo>
                      <a:pt x="11153" y="6301"/>
                    </a:lnTo>
                    <a:lnTo>
                      <a:pt x="10460" y="6301"/>
                    </a:lnTo>
                    <a:lnTo>
                      <a:pt x="10460" y="5923"/>
                    </a:lnTo>
                    <a:cubicBezTo>
                      <a:pt x="10491" y="5734"/>
                      <a:pt x="10334" y="5577"/>
                      <a:pt x="10145" y="5577"/>
                    </a:cubicBezTo>
                    <a:lnTo>
                      <a:pt x="8759" y="5577"/>
                    </a:lnTo>
                    <a:cubicBezTo>
                      <a:pt x="8570" y="5577"/>
                      <a:pt x="8412" y="5734"/>
                      <a:pt x="8412" y="5923"/>
                    </a:cubicBezTo>
                    <a:lnTo>
                      <a:pt x="8412" y="6301"/>
                    </a:lnTo>
                    <a:lnTo>
                      <a:pt x="3529" y="6301"/>
                    </a:lnTo>
                    <a:lnTo>
                      <a:pt x="3529" y="5923"/>
                    </a:lnTo>
                    <a:cubicBezTo>
                      <a:pt x="3529" y="5734"/>
                      <a:pt x="3371" y="5577"/>
                      <a:pt x="3151" y="5577"/>
                    </a:cubicBezTo>
                    <a:lnTo>
                      <a:pt x="1796" y="5577"/>
                    </a:lnTo>
                    <a:cubicBezTo>
                      <a:pt x="1575" y="5577"/>
                      <a:pt x="1418" y="5734"/>
                      <a:pt x="1418" y="5923"/>
                    </a:cubicBezTo>
                    <a:lnTo>
                      <a:pt x="1418" y="6301"/>
                    </a:lnTo>
                    <a:lnTo>
                      <a:pt x="725" y="6301"/>
                    </a:lnTo>
                    <a:lnTo>
                      <a:pt x="725" y="4915"/>
                    </a:lnTo>
                    <a:close/>
                    <a:moveTo>
                      <a:pt x="2836" y="6301"/>
                    </a:moveTo>
                    <a:lnTo>
                      <a:pt x="2836" y="8034"/>
                    </a:lnTo>
                    <a:cubicBezTo>
                      <a:pt x="2836" y="8223"/>
                      <a:pt x="2678" y="8381"/>
                      <a:pt x="2489" y="8381"/>
                    </a:cubicBezTo>
                    <a:cubicBezTo>
                      <a:pt x="2300" y="8381"/>
                      <a:pt x="2143" y="8223"/>
                      <a:pt x="2143" y="8034"/>
                    </a:cubicBezTo>
                    <a:lnTo>
                      <a:pt x="2143" y="6301"/>
                    </a:lnTo>
                    <a:close/>
                    <a:moveTo>
                      <a:pt x="9830" y="6301"/>
                    </a:moveTo>
                    <a:lnTo>
                      <a:pt x="9830" y="8034"/>
                    </a:lnTo>
                    <a:cubicBezTo>
                      <a:pt x="9830" y="8223"/>
                      <a:pt x="9672" y="8381"/>
                      <a:pt x="9452" y="8381"/>
                    </a:cubicBezTo>
                    <a:cubicBezTo>
                      <a:pt x="9263" y="8381"/>
                      <a:pt x="9105" y="8223"/>
                      <a:pt x="9105" y="8034"/>
                    </a:cubicBezTo>
                    <a:lnTo>
                      <a:pt x="9105" y="6301"/>
                    </a:lnTo>
                    <a:close/>
                    <a:moveTo>
                      <a:pt x="11121" y="6994"/>
                    </a:moveTo>
                    <a:lnTo>
                      <a:pt x="11121" y="10113"/>
                    </a:lnTo>
                    <a:cubicBezTo>
                      <a:pt x="11184" y="10649"/>
                      <a:pt x="10712" y="11121"/>
                      <a:pt x="10145" y="11121"/>
                    </a:cubicBezTo>
                    <a:lnTo>
                      <a:pt x="1733" y="11121"/>
                    </a:lnTo>
                    <a:cubicBezTo>
                      <a:pt x="1166" y="11121"/>
                      <a:pt x="725" y="10649"/>
                      <a:pt x="725" y="10113"/>
                    </a:cubicBezTo>
                    <a:lnTo>
                      <a:pt x="725" y="6994"/>
                    </a:lnTo>
                    <a:lnTo>
                      <a:pt x="1418" y="6994"/>
                    </a:lnTo>
                    <a:lnTo>
                      <a:pt x="1418" y="8034"/>
                    </a:lnTo>
                    <a:cubicBezTo>
                      <a:pt x="1418" y="8601"/>
                      <a:pt x="1891" y="9042"/>
                      <a:pt x="2458" y="9042"/>
                    </a:cubicBezTo>
                    <a:cubicBezTo>
                      <a:pt x="2993" y="9042"/>
                      <a:pt x="3466" y="8570"/>
                      <a:pt x="3466" y="8034"/>
                    </a:cubicBezTo>
                    <a:lnTo>
                      <a:pt x="3466" y="6994"/>
                    </a:lnTo>
                    <a:lnTo>
                      <a:pt x="8349" y="6994"/>
                    </a:lnTo>
                    <a:lnTo>
                      <a:pt x="8349" y="8034"/>
                    </a:lnTo>
                    <a:cubicBezTo>
                      <a:pt x="8349" y="8601"/>
                      <a:pt x="8822" y="9042"/>
                      <a:pt x="9389" y="9042"/>
                    </a:cubicBezTo>
                    <a:cubicBezTo>
                      <a:pt x="9924" y="9042"/>
                      <a:pt x="10397" y="8570"/>
                      <a:pt x="10397" y="8034"/>
                    </a:cubicBezTo>
                    <a:lnTo>
                      <a:pt x="10397" y="6994"/>
                    </a:lnTo>
                    <a:close/>
                    <a:moveTo>
                      <a:pt x="3844" y="0"/>
                    </a:moveTo>
                    <a:cubicBezTo>
                      <a:pt x="2899" y="0"/>
                      <a:pt x="2111" y="788"/>
                      <a:pt x="2111" y="1733"/>
                    </a:cubicBezTo>
                    <a:lnTo>
                      <a:pt x="2111" y="2836"/>
                    </a:lnTo>
                    <a:lnTo>
                      <a:pt x="1733" y="2836"/>
                    </a:lnTo>
                    <a:cubicBezTo>
                      <a:pt x="788" y="2836"/>
                      <a:pt x="0" y="3623"/>
                      <a:pt x="0" y="4568"/>
                    </a:cubicBezTo>
                    <a:lnTo>
                      <a:pt x="0" y="10113"/>
                    </a:lnTo>
                    <a:cubicBezTo>
                      <a:pt x="0" y="11058"/>
                      <a:pt x="788" y="11846"/>
                      <a:pt x="1733" y="11846"/>
                    </a:cubicBezTo>
                    <a:lnTo>
                      <a:pt x="10145" y="11846"/>
                    </a:lnTo>
                    <a:cubicBezTo>
                      <a:pt x="11090" y="11846"/>
                      <a:pt x="11878" y="11058"/>
                      <a:pt x="11878" y="10113"/>
                    </a:cubicBezTo>
                    <a:lnTo>
                      <a:pt x="11878" y="4568"/>
                    </a:lnTo>
                    <a:cubicBezTo>
                      <a:pt x="11878" y="3623"/>
                      <a:pt x="11121" y="2836"/>
                      <a:pt x="10145" y="2836"/>
                    </a:cubicBezTo>
                    <a:lnTo>
                      <a:pt x="9767" y="2836"/>
                    </a:lnTo>
                    <a:lnTo>
                      <a:pt x="9767" y="1733"/>
                    </a:lnTo>
                    <a:cubicBezTo>
                      <a:pt x="9767" y="788"/>
                      <a:pt x="8979" y="0"/>
                      <a:pt x="8034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2468;p138">
                <a:extLst>
                  <a:ext uri="{FF2B5EF4-FFF2-40B4-BE49-F238E27FC236}">
                    <a16:creationId xmlns:a16="http://schemas.microsoft.com/office/drawing/2014/main" id="{69EDC6F4-1A60-BA89-1EA1-95F4A321AC90}"/>
                  </a:ext>
                </a:extLst>
              </p:cNvPr>
              <p:cNvSpPr/>
              <p:nvPr/>
            </p:nvSpPr>
            <p:spPr>
              <a:xfrm>
                <a:off x="-27246025" y="2152175"/>
                <a:ext cx="709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836" extrusionOk="0">
                    <a:moveTo>
                      <a:pt x="1418" y="0"/>
                    </a:moveTo>
                    <a:cubicBezTo>
                      <a:pt x="1229" y="0"/>
                      <a:pt x="1072" y="158"/>
                      <a:pt x="1072" y="347"/>
                    </a:cubicBezTo>
                    <a:lnTo>
                      <a:pt x="1072" y="1072"/>
                    </a:lnTo>
                    <a:lnTo>
                      <a:pt x="347" y="1072"/>
                    </a:lnTo>
                    <a:cubicBezTo>
                      <a:pt x="158" y="1072"/>
                      <a:pt x="0" y="1229"/>
                      <a:pt x="0" y="1418"/>
                    </a:cubicBezTo>
                    <a:cubicBezTo>
                      <a:pt x="0" y="1607"/>
                      <a:pt x="158" y="1765"/>
                      <a:pt x="347" y="1765"/>
                    </a:cubicBezTo>
                    <a:lnTo>
                      <a:pt x="1072" y="1765"/>
                    </a:lnTo>
                    <a:lnTo>
                      <a:pt x="1072" y="2489"/>
                    </a:lnTo>
                    <a:cubicBezTo>
                      <a:pt x="1072" y="2678"/>
                      <a:pt x="1229" y="2836"/>
                      <a:pt x="1418" y="2836"/>
                    </a:cubicBezTo>
                    <a:cubicBezTo>
                      <a:pt x="1607" y="2836"/>
                      <a:pt x="1765" y="2678"/>
                      <a:pt x="1765" y="2489"/>
                    </a:cubicBezTo>
                    <a:lnTo>
                      <a:pt x="1765" y="1765"/>
                    </a:lnTo>
                    <a:lnTo>
                      <a:pt x="2489" y="1765"/>
                    </a:lnTo>
                    <a:cubicBezTo>
                      <a:pt x="2678" y="1765"/>
                      <a:pt x="2836" y="1607"/>
                      <a:pt x="2836" y="1418"/>
                    </a:cubicBezTo>
                    <a:cubicBezTo>
                      <a:pt x="2836" y="1229"/>
                      <a:pt x="2678" y="1072"/>
                      <a:pt x="2489" y="1072"/>
                    </a:cubicBezTo>
                    <a:lnTo>
                      <a:pt x="1765" y="1072"/>
                    </a:lnTo>
                    <a:lnTo>
                      <a:pt x="1765" y="347"/>
                    </a:lnTo>
                    <a:cubicBezTo>
                      <a:pt x="1765" y="158"/>
                      <a:pt x="1607" y="0"/>
                      <a:pt x="141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F3E40A9-30B7-5C3A-7950-521B8C9F646F}"/>
                </a:ext>
              </a:extLst>
            </p:cNvPr>
            <p:cNvSpPr txBox="1"/>
            <p:nvPr/>
          </p:nvSpPr>
          <p:spPr>
            <a:xfrm>
              <a:off x="7205706" y="2715037"/>
              <a:ext cx="95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Medical Treatment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01D9C22-E98A-C683-5046-CF718B51DB09}"/>
              </a:ext>
            </a:extLst>
          </p:cNvPr>
          <p:cNvGrpSpPr/>
          <p:nvPr/>
        </p:nvGrpSpPr>
        <p:grpSpPr>
          <a:xfrm>
            <a:off x="8559642" y="2178948"/>
            <a:ext cx="958406" cy="783208"/>
            <a:chOff x="8114328" y="2221819"/>
            <a:chExt cx="958406" cy="783208"/>
          </a:xfrm>
        </p:grpSpPr>
        <p:sp>
          <p:nvSpPr>
            <p:cNvPr id="18" name="Google Shape;12574;p139">
              <a:extLst>
                <a:ext uri="{FF2B5EF4-FFF2-40B4-BE49-F238E27FC236}">
                  <a16:creationId xmlns:a16="http://schemas.microsoft.com/office/drawing/2014/main" id="{C0C46ED6-B326-A4CD-9668-FA12132843E2}"/>
                </a:ext>
              </a:extLst>
            </p:cNvPr>
            <p:cNvSpPr/>
            <p:nvPr/>
          </p:nvSpPr>
          <p:spPr>
            <a:xfrm>
              <a:off x="8390212" y="2221819"/>
              <a:ext cx="369016" cy="364563"/>
            </a:xfrm>
            <a:custGeom>
              <a:avLst/>
              <a:gdLst/>
              <a:ahLst/>
              <a:cxnLst/>
              <a:rect l="l" t="t" r="r" b="b"/>
              <a:pathLst>
                <a:path w="12761" h="12607" extrusionOk="0">
                  <a:moveTo>
                    <a:pt x="1860" y="2084"/>
                  </a:moveTo>
                  <a:lnTo>
                    <a:pt x="7373" y="2997"/>
                  </a:lnTo>
                  <a:lnTo>
                    <a:pt x="5861" y="4509"/>
                  </a:lnTo>
                  <a:lnTo>
                    <a:pt x="1261" y="2682"/>
                  </a:lnTo>
                  <a:lnTo>
                    <a:pt x="1860" y="2084"/>
                  </a:lnTo>
                  <a:close/>
                  <a:moveTo>
                    <a:pt x="11229" y="836"/>
                  </a:moveTo>
                  <a:cubicBezTo>
                    <a:pt x="11412" y="836"/>
                    <a:pt x="11578" y="881"/>
                    <a:pt x="11689" y="981"/>
                  </a:cubicBezTo>
                  <a:cubicBezTo>
                    <a:pt x="11847" y="1107"/>
                    <a:pt x="11878" y="1359"/>
                    <a:pt x="11847" y="1611"/>
                  </a:cubicBezTo>
                  <a:cubicBezTo>
                    <a:pt x="11815" y="1894"/>
                    <a:pt x="11658" y="2210"/>
                    <a:pt x="11500" y="2367"/>
                  </a:cubicBezTo>
                  <a:lnTo>
                    <a:pt x="7405" y="6463"/>
                  </a:lnTo>
                  <a:lnTo>
                    <a:pt x="5168" y="8700"/>
                  </a:lnTo>
                  <a:cubicBezTo>
                    <a:pt x="5073" y="8794"/>
                    <a:pt x="5010" y="8952"/>
                    <a:pt x="5042" y="9078"/>
                  </a:cubicBezTo>
                  <a:lnTo>
                    <a:pt x="5262" y="10306"/>
                  </a:lnTo>
                  <a:lnTo>
                    <a:pt x="4223" y="11377"/>
                  </a:lnTo>
                  <a:lnTo>
                    <a:pt x="3782" y="9204"/>
                  </a:lnTo>
                  <a:cubicBezTo>
                    <a:pt x="3750" y="9046"/>
                    <a:pt x="3624" y="8952"/>
                    <a:pt x="3466" y="8889"/>
                  </a:cubicBezTo>
                  <a:lnTo>
                    <a:pt x="1293" y="8479"/>
                  </a:lnTo>
                  <a:lnTo>
                    <a:pt x="2364" y="7408"/>
                  </a:lnTo>
                  <a:lnTo>
                    <a:pt x="3624" y="7628"/>
                  </a:lnTo>
                  <a:cubicBezTo>
                    <a:pt x="3659" y="7646"/>
                    <a:pt x="3697" y="7654"/>
                    <a:pt x="3734" y="7654"/>
                  </a:cubicBezTo>
                  <a:cubicBezTo>
                    <a:pt x="3831" y="7654"/>
                    <a:pt x="3925" y="7602"/>
                    <a:pt x="3971" y="7534"/>
                  </a:cubicBezTo>
                  <a:lnTo>
                    <a:pt x="6207" y="5266"/>
                  </a:lnTo>
                  <a:lnTo>
                    <a:pt x="10272" y="1233"/>
                  </a:lnTo>
                  <a:cubicBezTo>
                    <a:pt x="10496" y="988"/>
                    <a:pt x="10892" y="836"/>
                    <a:pt x="11229" y="836"/>
                  </a:cubicBezTo>
                  <a:close/>
                  <a:moveTo>
                    <a:pt x="9641" y="5360"/>
                  </a:moveTo>
                  <a:lnTo>
                    <a:pt x="10587" y="10873"/>
                  </a:lnTo>
                  <a:lnTo>
                    <a:pt x="9988" y="11472"/>
                  </a:lnTo>
                  <a:lnTo>
                    <a:pt x="8161" y="6872"/>
                  </a:lnTo>
                  <a:lnTo>
                    <a:pt x="9641" y="5360"/>
                  </a:lnTo>
                  <a:close/>
                  <a:moveTo>
                    <a:pt x="11241" y="1"/>
                  </a:moveTo>
                  <a:cubicBezTo>
                    <a:pt x="10688" y="1"/>
                    <a:pt x="10104" y="248"/>
                    <a:pt x="9736" y="634"/>
                  </a:cubicBezTo>
                  <a:lnTo>
                    <a:pt x="8066" y="2304"/>
                  </a:lnTo>
                  <a:lnTo>
                    <a:pt x="1765" y="1233"/>
                  </a:lnTo>
                  <a:cubicBezTo>
                    <a:pt x="1742" y="1227"/>
                    <a:pt x="1718" y="1225"/>
                    <a:pt x="1693" y="1225"/>
                  </a:cubicBezTo>
                  <a:cubicBezTo>
                    <a:pt x="1585" y="1225"/>
                    <a:pt x="1470" y="1276"/>
                    <a:pt x="1419" y="1327"/>
                  </a:cubicBezTo>
                  <a:lnTo>
                    <a:pt x="221" y="2525"/>
                  </a:lnTo>
                  <a:cubicBezTo>
                    <a:pt x="158" y="2588"/>
                    <a:pt x="64" y="2745"/>
                    <a:pt x="127" y="2903"/>
                  </a:cubicBezTo>
                  <a:cubicBezTo>
                    <a:pt x="158" y="3029"/>
                    <a:pt x="221" y="3155"/>
                    <a:pt x="348" y="3218"/>
                  </a:cubicBezTo>
                  <a:lnTo>
                    <a:pt x="5199" y="5171"/>
                  </a:lnTo>
                  <a:lnTo>
                    <a:pt x="3561" y="6809"/>
                  </a:lnTo>
                  <a:lnTo>
                    <a:pt x="2301" y="6589"/>
                  </a:lnTo>
                  <a:cubicBezTo>
                    <a:pt x="2267" y="6572"/>
                    <a:pt x="2231" y="6564"/>
                    <a:pt x="2195" y="6564"/>
                  </a:cubicBezTo>
                  <a:cubicBezTo>
                    <a:pt x="2095" y="6564"/>
                    <a:pt x="1992" y="6622"/>
                    <a:pt x="1923" y="6715"/>
                  </a:cubicBezTo>
                  <a:lnTo>
                    <a:pt x="158" y="8479"/>
                  </a:lnTo>
                  <a:cubicBezTo>
                    <a:pt x="32" y="8605"/>
                    <a:pt x="1" y="8731"/>
                    <a:pt x="32" y="8857"/>
                  </a:cubicBezTo>
                  <a:cubicBezTo>
                    <a:pt x="95" y="9015"/>
                    <a:pt x="190" y="9109"/>
                    <a:pt x="348" y="9141"/>
                  </a:cubicBezTo>
                  <a:lnTo>
                    <a:pt x="2994" y="9645"/>
                  </a:lnTo>
                  <a:lnTo>
                    <a:pt x="3498" y="12291"/>
                  </a:lnTo>
                  <a:cubicBezTo>
                    <a:pt x="3561" y="12449"/>
                    <a:pt x="3656" y="12575"/>
                    <a:pt x="3782" y="12606"/>
                  </a:cubicBezTo>
                  <a:lnTo>
                    <a:pt x="3908" y="12606"/>
                  </a:lnTo>
                  <a:cubicBezTo>
                    <a:pt x="4034" y="12606"/>
                    <a:pt x="4097" y="12575"/>
                    <a:pt x="4191" y="12480"/>
                  </a:cubicBezTo>
                  <a:lnTo>
                    <a:pt x="5955" y="10716"/>
                  </a:lnTo>
                  <a:cubicBezTo>
                    <a:pt x="6018" y="10653"/>
                    <a:pt x="6113" y="10464"/>
                    <a:pt x="6081" y="10369"/>
                  </a:cubicBezTo>
                  <a:lnTo>
                    <a:pt x="5829" y="9109"/>
                  </a:lnTo>
                  <a:lnTo>
                    <a:pt x="7499" y="7439"/>
                  </a:lnTo>
                  <a:lnTo>
                    <a:pt x="9421" y="12291"/>
                  </a:lnTo>
                  <a:cubicBezTo>
                    <a:pt x="9452" y="12417"/>
                    <a:pt x="9578" y="12543"/>
                    <a:pt x="9736" y="12543"/>
                  </a:cubicBezTo>
                  <a:lnTo>
                    <a:pt x="9799" y="12543"/>
                  </a:lnTo>
                  <a:cubicBezTo>
                    <a:pt x="9925" y="12543"/>
                    <a:pt x="9988" y="12480"/>
                    <a:pt x="10083" y="12417"/>
                  </a:cubicBezTo>
                  <a:lnTo>
                    <a:pt x="11248" y="11220"/>
                  </a:lnTo>
                  <a:cubicBezTo>
                    <a:pt x="11343" y="11157"/>
                    <a:pt x="11374" y="10999"/>
                    <a:pt x="11374" y="10873"/>
                  </a:cubicBezTo>
                  <a:lnTo>
                    <a:pt x="10303" y="4572"/>
                  </a:lnTo>
                  <a:lnTo>
                    <a:pt x="11973" y="2903"/>
                  </a:lnTo>
                  <a:cubicBezTo>
                    <a:pt x="12288" y="2588"/>
                    <a:pt x="12477" y="2178"/>
                    <a:pt x="12571" y="1705"/>
                  </a:cubicBezTo>
                  <a:cubicBezTo>
                    <a:pt x="12760" y="1201"/>
                    <a:pt x="12603" y="729"/>
                    <a:pt x="12288" y="414"/>
                  </a:cubicBezTo>
                  <a:cubicBezTo>
                    <a:pt x="12013" y="126"/>
                    <a:pt x="11635" y="1"/>
                    <a:pt x="11241" y="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012F8D7-D8C9-B2F9-A234-F75353B659BF}"/>
                </a:ext>
              </a:extLst>
            </p:cNvPr>
            <p:cNvSpPr txBox="1"/>
            <p:nvPr/>
          </p:nvSpPr>
          <p:spPr>
            <a:xfrm>
              <a:off x="8114328" y="2728028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Traffic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670BCD7-8B2E-482E-495C-0738FC38B3A6}"/>
              </a:ext>
            </a:extLst>
          </p:cNvPr>
          <p:cNvGrpSpPr/>
          <p:nvPr/>
        </p:nvGrpSpPr>
        <p:grpSpPr>
          <a:xfrm>
            <a:off x="9690921" y="2181860"/>
            <a:ext cx="958406" cy="930430"/>
            <a:chOff x="9112833" y="2181860"/>
            <a:chExt cx="958406" cy="930430"/>
          </a:xfrm>
        </p:grpSpPr>
        <p:grpSp>
          <p:nvGrpSpPr>
            <p:cNvPr id="19" name="Google Shape;12746;p139">
              <a:extLst>
                <a:ext uri="{FF2B5EF4-FFF2-40B4-BE49-F238E27FC236}">
                  <a16:creationId xmlns:a16="http://schemas.microsoft.com/office/drawing/2014/main" id="{6059DF1B-76B2-AFF8-5389-A3F10AA28DCF}"/>
                </a:ext>
              </a:extLst>
            </p:cNvPr>
            <p:cNvGrpSpPr/>
            <p:nvPr/>
          </p:nvGrpSpPr>
          <p:grpSpPr>
            <a:xfrm>
              <a:off x="9422772" y="2181860"/>
              <a:ext cx="305771" cy="350401"/>
              <a:chOff x="2902503" y="2274259"/>
              <a:chExt cx="259150" cy="296975"/>
            </a:xfrm>
          </p:grpSpPr>
          <p:sp>
            <p:nvSpPr>
              <p:cNvPr id="20" name="Google Shape;12747;p139">
                <a:extLst>
                  <a:ext uri="{FF2B5EF4-FFF2-40B4-BE49-F238E27FC236}">
                    <a16:creationId xmlns:a16="http://schemas.microsoft.com/office/drawing/2014/main" id="{4CA50A0F-382B-9EC2-1150-0C702C102EBD}"/>
                  </a:ext>
                </a:extLst>
              </p:cNvPr>
              <p:cNvSpPr/>
              <p:nvPr/>
            </p:nvSpPr>
            <p:spPr>
              <a:xfrm>
                <a:off x="2936525" y="2353025"/>
                <a:ext cx="16070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6239" extrusionOk="0">
                    <a:moveTo>
                      <a:pt x="3371" y="2048"/>
                    </a:moveTo>
                    <a:cubicBezTo>
                      <a:pt x="3749" y="2048"/>
                      <a:pt x="4064" y="2363"/>
                      <a:pt x="4064" y="2773"/>
                    </a:cubicBezTo>
                    <a:cubicBezTo>
                      <a:pt x="4064" y="3151"/>
                      <a:pt x="3749" y="3466"/>
                      <a:pt x="3371" y="3466"/>
                    </a:cubicBezTo>
                    <a:cubicBezTo>
                      <a:pt x="2961" y="3466"/>
                      <a:pt x="2646" y="3151"/>
                      <a:pt x="2646" y="2773"/>
                    </a:cubicBezTo>
                    <a:cubicBezTo>
                      <a:pt x="2646" y="2363"/>
                      <a:pt x="2961" y="2048"/>
                      <a:pt x="3371" y="2048"/>
                    </a:cubicBezTo>
                    <a:close/>
                    <a:moveTo>
                      <a:pt x="3308" y="662"/>
                    </a:moveTo>
                    <a:cubicBezTo>
                      <a:pt x="4663" y="662"/>
                      <a:pt x="5734" y="1764"/>
                      <a:pt x="5734" y="3119"/>
                    </a:cubicBezTo>
                    <a:cubicBezTo>
                      <a:pt x="5734" y="3655"/>
                      <a:pt x="5513" y="4159"/>
                      <a:pt x="5167" y="4663"/>
                    </a:cubicBezTo>
                    <a:cubicBezTo>
                      <a:pt x="4978" y="4253"/>
                      <a:pt x="4694" y="3938"/>
                      <a:pt x="4316" y="3686"/>
                    </a:cubicBezTo>
                    <a:cubicBezTo>
                      <a:pt x="4537" y="3466"/>
                      <a:pt x="4694" y="3119"/>
                      <a:pt x="4694" y="2741"/>
                    </a:cubicBezTo>
                    <a:cubicBezTo>
                      <a:pt x="4694" y="2016"/>
                      <a:pt x="4064" y="1386"/>
                      <a:pt x="3308" y="1386"/>
                    </a:cubicBezTo>
                    <a:cubicBezTo>
                      <a:pt x="2583" y="1386"/>
                      <a:pt x="1953" y="2016"/>
                      <a:pt x="1953" y="2741"/>
                    </a:cubicBezTo>
                    <a:cubicBezTo>
                      <a:pt x="1953" y="3119"/>
                      <a:pt x="2111" y="3466"/>
                      <a:pt x="2331" y="3686"/>
                    </a:cubicBezTo>
                    <a:cubicBezTo>
                      <a:pt x="1953" y="3907"/>
                      <a:pt x="1670" y="4253"/>
                      <a:pt x="1481" y="4663"/>
                    </a:cubicBezTo>
                    <a:cubicBezTo>
                      <a:pt x="1008" y="4096"/>
                      <a:pt x="851" y="3434"/>
                      <a:pt x="914" y="2773"/>
                    </a:cubicBezTo>
                    <a:cubicBezTo>
                      <a:pt x="1071" y="1670"/>
                      <a:pt x="2048" y="662"/>
                      <a:pt x="3308" y="662"/>
                    </a:cubicBezTo>
                    <a:close/>
                    <a:moveTo>
                      <a:pt x="3308" y="4190"/>
                    </a:moveTo>
                    <a:cubicBezTo>
                      <a:pt x="3938" y="4190"/>
                      <a:pt x="4442" y="4600"/>
                      <a:pt x="4663" y="5167"/>
                    </a:cubicBezTo>
                    <a:cubicBezTo>
                      <a:pt x="4253" y="5387"/>
                      <a:pt x="3844" y="5545"/>
                      <a:pt x="3308" y="5545"/>
                    </a:cubicBezTo>
                    <a:cubicBezTo>
                      <a:pt x="2835" y="5545"/>
                      <a:pt x="2363" y="5387"/>
                      <a:pt x="1985" y="5167"/>
                    </a:cubicBezTo>
                    <a:cubicBezTo>
                      <a:pt x="2142" y="4568"/>
                      <a:pt x="2678" y="4190"/>
                      <a:pt x="3308" y="4190"/>
                    </a:cubicBezTo>
                    <a:close/>
                    <a:moveTo>
                      <a:pt x="3308" y="0"/>
                    </a:moveTo>
                    <a:cubicBezTo>
                      <a:pt x="1701" y="0"/>
                      <a:pt x="410" y="1229"/>
                      <a:pt x="252" y="2678"/>
                    </a:cubicBezTo>
                    <a:cubicBezTo>
                      <a:pt x="0" y="4600"/>
                      <a:pt x="1481" y="6238"/>
                      <a:pt x="3308" y="6238"/>
                    </a:cubicBezTo>
                    <a:cubicBezTo>
                      <a:pt x="5041" y="6238"/>
                      <a:pt x="6427" y="4820"/>
                      <a:pt x="6427" y="3119"/>
                    </a:cubicBezTo>
                    <a:cubicBezTo>
                      <a:pt x="6427" y="1386"/>
                      <a:pt x="5009" y="0"/>
                      <a:pt x="330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2748;p139">
                <a:extLst>
                  <a:ext uri="{FF2B5EF4-FFF2-40B4-BE49-F238E27FC236}">
                    <a16:creationId xmlns:a16="http://schemas.microsoft.com/office/drawing/2014/main" id="{6834F287-013A-FF78-CCFB-D5C9390C4075}"/>
                  </a:ext>
                </a:extLst>
              </p:cNvPr>
              <p:cNvSpPr/>
              <p:nvPr/>
            </p:nvSpPr>
            <p:spPr>
              <a:xfrm>
                <a:off x="2902503" y="2274259"/>
                <a:ext cx="259150" cy="29697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1879" extrusionOk="0">
                    <a:moveTo>
                      <a:pt x="5167" y="694"/>
                    </a:moveTo>
                    <a:cubicBezTo>
                      <a:pt x="7309" y="694"/>
                      <a:pt x="9011" y="2427"/>
                      <a:pt x="9011" y="4506"/>
                    </a:cubicBezTo>
                    <a:cubicBezTo>
                      <a:pt x="9011" y="5640"/>
                      <a:pt x="8475" y="6711"/>
                      <a:pt x="7656" y="7405"/>
                    </a:cubicBezTo>
                    <a:lnTo>
                      <a:pt x="5167" y="9547"/>
                    </a:lnTo>
                    <a:lnTo>
                      <a:pt x="2710" y="7405"/>
                    </a:lnTo>
                    <a:cubicBezTo>
                      <a:pt x="1796" y="6585"/>
                      <a:pt x="1229" y="5420"/>
                      <a:pt x="1386" y="4034"/>
                    </a:cubicBezTo>
                    <a:cubicBezTo>
                      <a:pt x="1575" y="2206"/>
                      <a:pt x="3151" y="694"/>
                      <a:pt x="5167" y="694"/>
                    </a:cubicBezTo>
                    <a:close/>
                    <a:moveTo>
                      <a:pt x="8475" y="8980"/>
                    </a:moveTo>
                    <a:lnTo>
                      <a:pt x="9546" y="11122"/>
                    </a:lnTo>
                    <a:lnTo>
                      <a:pt x="977" y="11122"/>
                    </a:lnTo>
                    <a:lnTo>
                      <a:pt x="2017" y="8980"/>
                    </a:lnTo>
                    <a:lnTo>
                      <a:pt x="3529" y="8980"/>
                    </a:lnTo>
                    <a:lnTo>
                      <a:pt x="4978" y="10240"/>
                    </a:lnTo>
                    <a:cubicBezTo>
                      <a:pt x="5073" y="10272"/>
                      <a:pt x="5136" y="10335"/>
                      <a:pt x="5230" y="10335"/>
                    </a:cubicBezTo>
                    <a:cubicBezTo>
                      <a:pt x="5293" y="10335"/>
                      <a:pt x="5388" y="10272"/>
                      <a:pt x="5451" y="10240"/>
                    </a:cubicBezTo>
                    <a:lnTo>
                      <a:pt x="6900" y="8980"/>
                    </a:lnTo>
                    <a:close/>
                    <a:moveTo>
                      <a:pt x="5107" y="1"/>
                    </a:moveTo>
                    <a:cubicBezTo>
                      <a:pt x="2772" y="1"/>
                      <a:pt x="912" y="1815"/>
                      <a:pt x="662" y="3939"/>
                    </a:cubicBezTo>
                    <a:cubicBezTo>
                      <a:pt x="441" y="5483"/>
                      <a:pt x="1040" y="6932"/>
                      <a:pt x="2174" y="7940"/>
                    </a:cubicBezTo>
                    <a:lnTo>
                      <a:pt x="2615" y="8318"/>
                    </a:lnTo>
                    <a:lnTo>
                      <a:pt x="1638" y="8318"/>
                    </a:lnTo>
                    <a:cubicBezTo>
                      <a:pt x="1575" y="8318"/>
                      <a:pt x="1481" y="8413"/>
                      <a:pt x="1449" y="8507"/>
                    </a:cubicBezTo>
                    <a:lnTo>
                      <a:pt x="63" y="11343"/>
                    </a:lnTo>
                    <a:cubicBezTo>
                      <a:pt x="0" y="11469"/>
                      <a:pt x="0" y="11595"/>
                      <a:pt x="63" y="11721"/>
                    </a:cubicBezTo>
                    <a:cubicBezTo>
                      <a:pt x="126" y="11815"/>
                      <a:pt x="221" y="11878"/>
                      <a:pt x="347" y="11878"/>
                    </a:cubicBezTo>
                    <a:lnTo>
                      <a:pt x="10019" y="11878"/>
                    </a:lnTo>
                    <a:cubicBezTo>
                      <a:pt x="10145" y="11878"/>
                      <a:pt x="10271" y="11784"/>
                      <a:pt x="10302" y="11721"/>
                    </a:cubicBezTo>
                    <a:cubicBezTo>
                      <a:pt x="10365" y="11595"/>
                      <a:pt x="10365" y="11469"/>
                      <a:pt x="10302" y="11343"/>
                    </a:cubicBezTo>
                    <a:lnTo>
                      <a:pt x="8916" y="8507"/>
                    </a:lnTo>
                    <a:cubicBezTo>
                      <a:pt x="8885" y="8413"/>
                      <a:pt x="8727" y="8318"/>
                      <a:pt x="8601" y="8318"/>
                    </a:cubicBezTo>
                    <a:lnTo>
                      <a:pt x="7624" y="8318"/>
                    </a:lnTo>
                    <a:lnTo>
                      <a:pt x="8065" y="7940"/>
                    </a:lnTo>
                    <a:cubicBezTo>
                      <a:pt x="9042" y="7090"/>
                      <a:pt x="9641" y="5829"/>
                      <a:pt x="9641" y="4506"/>
                    </a:cubicBezTo>
                    <a:cubicBezTo>
                      <a:pt x="9641" y="2049"/>
                      <a:pt x="7656" y="1"/>
                      <a:pt x="5167" y="1"/>
                    </a:cubicBezTo>
                    <a:cubicBezTo>
                      <a:pt x="5147" y="1"/>
                      <a:pt x="5127" y="1"/>
                      <a:pt x="5107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8AB2B9-A28F-5574-BF41-EACF594FD9A3}"/>
                </a:ext>
              </a:extLst>
            </p:cNvPr>
            <p:cNvSpPr txBox="1"/>
            <p:nvPr/>
          </p:nvSpPr>
          <p:spPr>
            <a:xfrm>
              <a:off x="9112833" y="2650625"/>
              <a:ext cx="95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Party building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EF68174-F049-94B2-5E7D-19838406EC23}"/>
              </a:ext>
            </a:extLst>
          </p:cNvPr>
          <p:cNvGrpSpPr/>
          <p:nvPr/>
        </p:nvGrpSpPr>
        <p:grpSpPr>
          <a:xfrm>
            <a:off x="10822201" y="2190015"/>
            <a:ext cx="958406" cy="779056"/>
            <a:chOff x="10111341" y="2215846"/>
            <a:chExt cx="958406" cy="779056"/>
          </a:xfrm>
        </p:grpSpPr>
        <p:sp>
          <p:nvSpPr>
            <p:cNvPr id="22" name="Google Shape;12004;p137">
              <a:extLst>
                <a:ext uri="{FF2B5EF4-FFF2-40B4-BE49-F238E27FC236}">
                  <a16:creationId xmlns:a16="http://schemas.microsoft.com/office/drawing/2014/main" id="{7CCD3D94-C235-733B-65CF-7EC1CD305497}"/>
                </a:ext>
              </a:extLst>
            </p:cNvPr>
            <p:cNvSpPr/>
            <p:nvPr/>
          </p:nvSpPr>
          <p:spPr>
            <a:xfrm>
              <a:off x="10360318" y="2215846"/>
              <a:ext cx="341700" cy="290899"/>
            </a:xfrm>
            <a:custGeom>
              <a:avLst/>
              <a:gdLst/>
              <a:ahLst/>
              <a:cxnLst/>
              <a:rect l="l" t="t" r="r" b="b"/>
              <a:pathLst>
                <a:path w="19412" h="16526" extrusionOk="0">
                  <a:moveTo>
                    <a:pt x="8421" y="4128"/>
                  </a:moveTo>
                  <a:lnTo>
                    <a:pt x="8421" y="6791"/>
                  </a:lnTo>
                  <a:lnTo>
                    <a:pt x="5302" y="6791"/>
                  </a:lnTo>
                  <a:lnTo>
                    <a:pt x="4511" y="4128"/>
                  </a:lnTo>
                  <a:close/>
                  <a:moveTo>
                    <a:pt x="12661" y="4131"/>
                  </a:moveTo>
                  <a:lnTo>
                    <a:pt x="12661" y="6791"/>
                  </a:lnTo>
                  <a:lnTo>
                    <a:pt x="9554" y="6791"/>
                  </a:lnTo>
                  <a:lnTo>
                    <a:pt x="9554" y="4131"/>
                  </a:lnTo>
                  <a:close/>
                  <a:moveTo>
                    <a:pt x="17999" y="4131"/>
                  </a:moveTo>
                  <a:lnTo>
                    <a:pt x="17208" y="6791"/>
                  </a:lnTo>
                  <a:lnTo>
                    <a:pt x="13793" y="6791"/>
                  </a:lnTo>
                  <a:lnTo>
                    <a:pt x="13793" y="4131"/>
                  </a:lnTo>
                  <a:close/>
                  <a:moveTo>
                    <a:pt x="8421" y="7923"/>
                  </a:moveTo>
                  <a:lnTo>
                    <a:pt x="8421" y="10583"/>
                  </a:lnTo>
                  <a:lnTo>
                    <a:pt x="6432" y="10583"/>
                  </a:lnTo>
                  <a:lnTo>
                    <a:pt x="5640" y="7923"/>
                  </a:lnTo>
                  <a:close/>
                  <a:moveTo>
                    <a:pt x="12661" y="7923"/>
                  </a:moveTo>
                  <a:lnTo>
                    <a:pt x="12661" y="10583"/>
                  </a:lnTo>
                  <a:lnTo>
                    <a:pt x="9554" y="10583"/>
                  </a:lnTo>
                  <a:lnTo>
                    <a:pt x="9554" y="7923"/>
                  </a:lnTo>
                  <a:close/>
                  <a:moveTo>
                    <a:pt x="16873" y="7923"/>
                  </a:moveTo>
                  <a:lnTo>
                    <a:pt x="16076" y="10583"/>
                  </a:lnTo>
                  <a:lnTo>
                    <a:pt x="13793" y="10583"/>
                  </a:lnTo>
                  <a:lnTo>
                    <a:pt x="13793" y="7923"/>
                  </a:lnTo>
                  <a:close/>
                  <a:moveTo>
                    <a:pt x="7935" y="13570"/>
                  </a:moveTo>
                  <a:cubicBezTo>
                    <a:pt x="8744" y="13570"/>
                    <a:pt x="9152" y="14551"/>
                    <a:pt x="8578" y="15125"/>
                  </a:cubicBezTo>
                  <a:cubicBezTo>
                    <a:pt x="8393" y="15310"/>
                    <a:pt x="8165" y="15393"/>
                    <a:pt x="7941" y="15393"/>
                  </a:cubicBezTo>
                  <a:cubicBezTo>
                    <a:pt x="7473" y="15393"/>
                    <a:pt x="7023" y="15029"/>
                    <a:pt x="7023" y="14482"/>
                  </a:cubicBezTo>
                  <a:cubicBezTo>
                    <a:pt x="7023" y="13977"/>
                    <a:pt x="7431" y="13573"/>
                    <a:pt x="7932" y="13570"/>
                  </a:cubicBezTo>
                  <a:close/>
                  <a:moveTo>
                    <a:pt x="14910" y="13570"/>
                  </a:moveTo>
                  <a:cubicBezTo>
                    <a:pt x="15719" y="13570"/>
                    <a:pt x="16127" y="14551"/>
                    <a:pt x="15553" y="15125"/>
                  </a:cubicBezTo>
                  <a:cubicBezTo>
                    <a:pt x="15368" y="15310"/>
                    <a:pt x="15140" y="15393"/>
                    <a:pt x="14916" y="15393"/>
                  </a:cubicBezTo>
                  <a:cubicBezTo>
                    <a:pt x="14448" y="15393"/>
                    <a:pt x="13998" y="15029"/>
                    <a:pt x="13998" y="14482"/>
                  </a:cubicBezTo>
                  <a:cubicBezTo>
                    <a:pt x="13998" y="13977"/>
                    <a:pt x="14406" y="13570"/>
                    <a:pt x="14910" y="13570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lnTo>
                    <a:pt x="2437" y="1133"/>
                  </a:lnTo>
                  <a:lnTo>
                    <a:pt x="3204" y="3714"/>
                  </a:lnTo>
                  <a:cubicBezTo>
                    <a:pt x="3207" y="3720"/>
                    <a:pt x="3210" y="3729"/>
                    <a:pt x="3213" y="3738"/>
                  </a:cubicBezTo>
                  <a:lnTo>
                    <a:pt x="5251" y="10589"/>
                  </a:lnTo>
                  <a:cubicBezTo>
                    <a:pt x="4052" y="10671"/>
                    <a:pt x="3131" y="11685"/>
                    <a:pt x="3171" y="12887"/>
                  </a:cubicBezTo>
                  <a:cubicBezTo>
                    <a:pt x="3210" y="14089"/>
                    <a:pt x="4194" y="15043"/>
                    <a:pt x="5396" y="15046"/>
                  </a:cubicBezTo>
                  <a:lnTo>
                    <a:pt x="5970" y="15046"/>
                  </a:lnTo>
                  <a:cubicBezTo>
                    <a:pt x="6220" y="15922"/>
                    <a:pt x="7020" y="16526"/>
                    <a:pt x="7932" y="16526"/>
                  </a:cubicBezTo>
                  <a:cubicBezTo>
                    <a:pt x="8841" y="16526"/>
                    <a:pt x="9641" y="15922"/>
                    <a:pt x="9895" y="15046"/>
                  </a:cubicBezTo>
                  <a:lnTo>
                    <a:pt x="12947" y="15046"/>
                  </a:lnTo>
                  <a:cubicBezTo>
                    <a:pt x="13198" y="15922"/>
                    <a:pt x="13998" y="16523"/>
                    <a:pt x="14910" y="16523"/>
                  </a:cubicBezTo>
                  <a:cubicBezTo>
                    <a:pt x="15819" y="16523"/>
                    <a:pt x="16619" y="15922"/>
                    <a:pt x="16873" y="15046"/>
                  </a:cubicBezTo>
                  <a:lnTo>
                    <a:pt x="17616" y="15046"/>
                  </a:lnTo>
                  <a:cubicBezTo>
                    <a:pt x="17927" y="15046"/>
                    <a:pt x="18180" y="14793"/>
                    <a:pt x="18180" y="14482"/>
                  </a:cubicBezTo>
                  <a:cubicBezTo>
                    <a:pt x="18180" y="14167"/>
                    <a:pt x="17927" y="13914"/>
                    <a:pt x="17616" y="13914"/>
                  </a:cubicBezTo>
                  <a:lnTo>
                    <a:pt x="16873" y="13914"/>
                  </a:lnTo>
                  <a:cubicBezTo>
                    <a:pt x="16619" y="13041"/>
                    <a:pt x="15819" y="12437"/>
                    <a:pt x="14910" y="12437"/>
                  </a:cubicBezTo>
                  <a:cubicBezTo>
                    <a:pt x="13998" y="12437"/>
                    <a:pt x="13198" y="13041"/>
                    <a:pt x="12947" y="13914"/>
                  </a:cubicBezTo>
                  <a:lnTo>
                    <a:pt x="9895" y="13914"/>
                  </a:lnTo>
                  <a:cubicBezTo>
                    <a:pt x="9644" y="13038"/>
                    <a:pt x="8844" y="12437"/>
                    <a:pt x="7932" y="12437"/>
                  </a:cubicBezTo>
                  <a:cubicBezTo>
                    <a:pt x="7023" y="12437"/>
                    <a:pt x="6223" y="13038"/>
                    <a:pt x="5970" y="13914"/>
                  </a:cubicBezTo>
                  <a:lnTo>
                    <a:pt x="5399" y="13914"/>
                  </a:lnTo>
                  <a:cubicBezTo>
                    <a:pt x="4798" y="13905"/>
                    <a:pt x="4318" y="13416"/>
                    <a:pt x="4318" y="12815"/>
                  </a:cubicBezTo>
                  <a:cubicBezTo>
                    <a:pt x="4318" y="12217"/>
                    <a:pt x="4798" y="11728"/>
                    <a:pt x="5399" y="11716"/>
                  </a:cubicBezTo>
                  <a:lnTo>
                    <a:pt x="16501" y="11716"/>
                  </a:lnTo>
                  <a:cubicBezTo>
                    <a:pt x="16752" y="11716"/>
                    <a:pt x="16972" y="11553"/>
                    <a:pt x="17045" y="11311"/>
                  </a:cubicBezTo>
                  <a:lnTo>
                    <a:pt x="19303" y="3726"/>
                  </a:lnTo>
                  <a:cubicBezTo>
                    <a:pt x="19412" y="3362"/>
                    <a:pt x="19140" y="2999"/>
                    <a:pt x="18765" y="2999"/>
                  </a:cubicBezTo>
                  <a:cubicBezTo>
                    <a:pt x="18763" y="2999"/>
                    <a:pt x="18761" y="2999"/>
                    <a:pt x="18760" y="2999"/>
                  </a:cubicBezTo>
                  <a:lnTo>
                    <a:pt x="4173" y="2999"/>
                  </a:lnTo>
                  <a:lnTo>
                    <a:pt x="3400" y="405"/>
                  </a:lnTo>
                  <a:cubicBezTo>
                    <a:pt x="3328" y="163"/>
                    <a:pt x="3107" y="0"/>
                    <a:pt x="2856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37CA66-24DC-2DAC-4AD8-F39F1A1E0E03}"/>
                </a:ext>
              </a:extLst>
            </p:cNvPr>
            <p:cNvSpPr txBox="1"/>
            <p:nvPr/>
          </p:nvSpPr>
          <p:spPr>
            <a:xfrm>
              <a:off x="10111341" y="2717903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Retail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FDA4378-172B-D1ED-FE95-B82E22A95FD3}"/>
              </a:ext>
            </a:extLst>
          </p:cNvPr>
          <p:cNvGrpSpPr/>
          <p:nvPr/>
        </p:nvGrpSpPr>
        <p:grpSpPr>
          <a:xfrm>
            <a:off x="6248055" y="3457230"/>
            <a:ext cx="1092008" cy="990999"/>
            <a:chOff x="6248055" y="3537740"/>
            <a:chExt cx="1092008" cy="990999"/>
          </a:xfrm>
        </p:grpSpPr>
        <p:grpSp>
          <p:nvGrpSpPr>
            <p:cNvPr id="26" name="Google Shape;12654;p139">
              <a:extLst>
                <a:ext uri="{FF2B5EF4-FFF2-40B4-BE49-F238E27FC236}">
                  <a16:creationId xmlns:a16="http://schemas.microsoft.com/office/drawing/2014/main" id="{5FE39F82-C973-33C1-D695-BCBDBAC3A318}"/>
                </a:ext>
              </a:extLst>
            </p:cNvPr>
            <p:cNvGrpSpPr/>
            <p:nvPr/>
          </p:nvGrpSpPr>
          <p:grpSpPr>
            <a:xfrm>
              <a:off x="6624602" y="3537740"/>
              <a:ext cx="365373" cy="368987"/>
              <a:chOff x="-59100700" y="1911950"/>
              <a:chExt cx="315875" cy="319000"/>
            </a:xfrm>
          </p:grpSpPr>
          <p:sp>
            <p:nvSpPr>
              <p:cNvPr id="27" name="Google Shape;12655;p139">
                <a:extLst>
                  <a:ext uri="{FF2B5EF4-FFF2-40B4-BE49-F238E27FC236}">
                    <a16:creationId xmlns:a16="http://schemas.microsoft.com/office/drawing/2014/main" id="{AD888FF1-7785-C7F9-592C-BEEE3AA6BA1E}"/>
                  </a:ext>
                </a:extLst>
              </p:cNvPr>
              <p:cNvSpPr/>
              <p:nvPr/>
            </p:nvSpPr>
            <p:spPr>
              <a:xfrm>
                <a:off x="-59015625" y="19938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2656;p139">
                <a:extLst>
                  <a:ext uri="{FF2B5EF4-FFF2-40B4-BE49-F238E27FC236}">
                    <a16:creationId xmlns:a16="http://schemas.microsoft.com/office/drawing/2014/main" id="{E5B5EDB8-1273-ED8F-A20A-C26456F13B68}"/>
                  </a:ext>
                </a:extLst>
              </p:cNvPr>
              <p:cNvSpPr/>
              <p:nvPr/>
            </p:nvSpPr>
            <p:spPr>
              <a:xfrm>
                <a:off x="-58954200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2657;p139">
                <a:extLst>
                  <a:ext uri="{FF2B5EF4-FFF2-40B4-BE49-F238E27FC236}">
                    <a16:creationId xmlns:a16="http://schemas.microsoft.com/office/drawing/2014/main" id="{02B078FE-0E0E-5DE3-DFDB-C03750982DB7}"/>
                  </a:ext>
                </a:extLst>
              </p:cNvPr>
              <p:cNvSpPr/>
              <p:nvPr/>
            </p:nvSpPr>
            <p:spPr>
              <a:xfrm>
                <a:off x="-58891975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2658;p139">
                <a:extLst>
                  <a:ext uri="{FF2B5EF4-FFF2-40B4-BE49-F238E27FC236}">
                    <a16:creationId xmlns:a16="http://schemas.microsoft.com/office/drawing/2014/main" id="{AE178EDA-7DDF-E811-9050-5FF8C6DC0B46}"/>
                  </a:ext>
                </a:extLst>
              </p:cNvPr>
              <p:cNvSpPr/>
              <p:nvPr/>
            </p:nvSpPr>
            <p:spPr>
              <a:xfrm>
                <a:off x="-59015625" y="2034825"/>
                <a:ext cx="2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51" extrusionOk="0">
                    <a:moveTo>
                      <a:pt x="189" y="0"/>
                    </a:moveTo>
                    <a:cubicBezTo>
                      <a:pt x="63" y="0"/>
                      <a:pt x="0" y="95"/>
                      <a:pt x="0" y="221"/>
                    </a:cubicBezTo>
                    <a:lnTo>
                      <a:pt x="0" y="630"/>
                    </a:lnTo>
                    <a:cubicBezTo>
                      <a:pt x="0" y="756"/>
                      <a:pt x="95" y="851"/>
                      <a:pt x="189" y="851"/>
                    </a:cubicBezTo>
                    <a:lnTo>
                      <a:pt x="630" y="851"/>
                    </a:lnTo>
                    <a:cubicBezTo>
                      <a:pt x="725" y="851"/>
                      <a:pt x="820" y="756"/>
                      <a:pt x="820" y="630"/>
                    </a:cubicBezTo>
                    <a:lnTo>
                      <a:pt x="820" y="221"/>
                    </a:lnTo>
                    <a:cubicBezTo>
                      <a:pt x="820" y="95"/>
                      <a:pt x="725" y="0"/>
                      <a:pt x="630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2659;p139">
                <a:extLst>
                  <a:ext uri="{FF2B5EF4-FFF2-40B4-BE49-F238E27FC236}">
                    <a16:creationId xmlns:a16="http://schemas.microsoft.com/office/drawing/2014/main" id="{6F0E9140-0468-D3DD-781A-87B7F1976DD4}"/>
                  </a:ext>
                </a:extLst>
              </p:cNvPr>
              <p:cNvSpPr/>
              <p:nvPr/>
            </p:nvSpPr>
            <p:spPr>
              <a:xfrm>
                <a:off x="-58954200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221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221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2660;p139">
                <a:extLst>
                  <a:ext uri="{FF2B5EF4-FFF2-40B4-BE49-F238E27FC236}">
                    <a16:creationId xmlns:a16="http://schemas.microsoft.com/office/drawing/2014/main" id="{EDD68665-E6EF-0F87-7F1D-C6DECE75405B}"/>
                  </a:ext>
                </a:extLst>
              </p:cNvPr>
              <p:cNvSpPr/>
              <p:nvPr/>
            </p:nvSpPr>
            <p:spPr>
              <a:xfrm>
                <a:off x="-58891975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190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190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2661;p139">
                <a:extLst>
                  <a:ext uri="{FF2B5EF4-FFF2-40B4-BE49-F238E27FC236}">
                    <a16:creationId xmlns:a16="http://schemas.microsoft.com/office/drawing/2014/main" id="{5E6DBA49-8906-9C4F-D96D-94E2C44A2AE6}"/>
                  </a:ext>
                </a:extLst>
              </p:cNvPr>
              <p:cNvSpPr/>
              <p:nvPr/>
            </p:nvSpPr>
            <p:spPr>
              <a:xfrm>
                <a:off x="-59015625" y="20765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2662;p139">
                <a:extLst>
                  <a:ext uri="{FF2B5EF4-FFF2-40B4-BE49-F238E27FC236}">
                    <a16:creationId xmlns:a16="http://schemas.microsoft.com/office/drawing/2014/main" id="{7E35F088-E3EC-87ED-68B8-751B774E6320}"/>
                  </a:ext>
                </a:extLst>
              </p:cNvPr>
              <p:cNvSpPr/>
              <p:nvPr/>
            </p:nvSpPr>
            <p:spPr>
              <a:xfrm>
                <a:off x="-58954200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2663;p139">
                <a:extLst>
                  <a:ext uri="{FF2B5EF4-FFF2-40B4-BE49-F238E27FC236}">
                    <a16:creationId xmlns:a16="http://schemas.microsoft.com/office/drawing/2014/main" id="{43F3E40F-A1A9-619A-6511-A17092D5C0FF}"/>
                  </a:ext>
                </a:extLst>
              </p:cNvPr>
              <p:cNvSpPr/>
              <p:nvPr/>
            </p:nvSpPr>
            <p:spPr>
              <a:xfrm>
                <a:off x="-58891975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2664;p139">
                <a:extLst>
                  <a:ext uri="{FF2B5EF4-FFF2-40B4-BE49-F238E27FC236}">
                    <a16:creationId xmlns:a16="http://schemas.microsoft.com/office/drawing/2014/main" id="{1436D166-18DA-B7D6-E4A5-8721ABD1D3D5}"/>
                  </a:ext>
                </a:extLst>
              </p:cNvPr>
              <p:cNvSpPr/>
              <p:nvPr/>
            </p:nvSpPr>
            <p:spPr>
              <a:xfrm>
                <a:off x="-59100700" y="1911950"/>
                <a:ext cx="315875" cy="3190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60" extrusionOk="0">
                    <a:moveTo>
                      <a:pt x="9169" y="788"/>
                    </a:moveTo>
                    <a:lnTo>
                      <a:pt x="9169" y="1607"/>
                    </a:lnTo>
                    <a:lnTo>
                      <a:pt x="3403" y="1607"/>
                    </a:lnTo>
                    <a:lnTo>
                      <a:pt x="3403" y="788"/>
                    </a:lnTo>
                    <a:close/>
                    <a:moveTo>
                      <a:pt x="1734" y="9074"/>
                    </a:moveTo>
                    <a:lnTo>
                      <a:pt x="1734" y="11815"/>
                    </a:lnTo>
                    <a:lnTo>
                      <a:pt x="788" y="11815"/>
                    </a:lnTo>
                    <a:lnTo>
                      <a:pt x="788" y="9074"/>
                    </a:lnTo>
                    <a:close/>
                    <a:moveTo>
                      <a:pt x="5861" y="9074"/>
                    </a:moveTo>
                    <a:lnTo>
                      <a:pt x="5861" y="11815"/>
                    </a:lnTo>
                    <a:lnTo>
                      <a:pt x="4223" y="11815"/>
                    </a:lnTo>
                    <a:lnTo>
                      <a:pt x="4223" y="9074"/>
                    </a:lnTo>
                    <a:close/>
                    <a:moveTo>
                      <a:pt x="8350" y="9074"/>
                    </a:moveTo>
                    <a:lnTo>
                      <a:pt x="8350" y="11815"/>
                    </a:lnTo>
                    <a:lnTo>
                      <a:pt x="6711" y="11815"/>
                    </a:lnTo>
                    <a:lnTo>
                      <a:pt x="6711" y="9074"/>
                    </a:lnTo>
                    <a:close/>
                    <a:moveTo>
                      <a:pt x="10051" y="2458"/>
                    </a:moveTo>
                    <a:lnTo>
                      <a:pt x="10051" y="11815"/>
                    </a:lnTo>
                    <a:lnTo>
                      <a:pt x="9169" y="11815"/>
                    </a:lnTo>
                    <a:lnTo>
                      <a:pt x="9169" y="8664"/>
                    </a:lnTo>
                    <a:cubicBezTo>
                      <a:pt x="9169" y="8444"/>
                      <a:pt x="8980" y="8223"/>
                      <a:pt x="8791" y="8223"/>
                    </a:cubicBezTo>
                    <a:lnTo>
                      <a:pt x="3813" y="8223"/>
                    </a:lnTo>
                    <a:cubicBezTo>
                      <a:pt x="3592" y="8223"/>
                      <a:pt x="3435" y="8444"/>
                      <a:pt x="3435" y="8664"/>
                    </a:cubicBezTo>
                    <a:lnTo>
                      <a:pt x="3435" y="11815"/>
                    </a:lnTo>
                    <a:lnTo>
                      <a:pt x="2616" y="11815"/>
                    </a:lnTo>
                    <a:lnTo>
                      <a:pt x="2616" y="2458"/>
                    </a:lnTo>
                    <a:close/>
                    <a:moveTo>
                      <a:pt x="11815" y="9074"/>
                    </a:moveTo>
                    <a:lnTo>
                      <a:pt x="11815" y="11815"/>
                    </a:lnTo>
                    <a:lnTo>
                      <a:pt x="10839" y="11815"/>
                    </a:lnTo>
                    <a:lnTo>
                      <a:pt x="10839" y="9074"/>
                    </a:lnTo>
                    <a:close/>
                    <a:moveTo>
                      <a:pt x="2994" y="0"/>
                    </a:moveTo>
                    <a:cubicBezTo>
                      <a:pt x="2773" y="0"/>
                      <a:pt x="2616" y="190"/>
                      <a:pt x="2616" y="410"/>
                    </a:cubicBezTo>
                    <a:lnTo>
                      <a:pt x="2616" y="1670"/>
                    </a:lnTo>
                    <a:lnTo>
                      <a:pt x="2206" y="1670"/>
                    </a:lnTo>
                    <a:cubicBezTo>
                      <a:pt x="1986" y="1670"/>
                      <a:pt x="1765" y="1859"/>
                      <a:pt x="1765" y="2080"/>
                    </a:cubicBezTo>
                    <a:lnTo>
                      <a:pt x="1765" y="8318"/>
                    </a:lnTo>
                    <a:lnTo>
                      <a:pt x="410" y="8318"/>
                    </a:lnTo>
                    <a:cubicBezTo>
                      <a:pt x="158" y="8318"/>
                      <a:pt x="1" y="8507"/>
                      <a:pt x="1" y="8727"/>
                    </a:cubicBezTo>
                    <a:lnTo>
                      <a:pt x="1" y="12319"/>
                    </a:lnTo>
                    <a:cubicBezTo>
                      <a:pt x="1" y="12571"/>
                      <a:pt x="190" y="12760"/>
                      <a:pt x="410" y="12760"/>
                    </a:cubicBezTo>
                    <a:lnTo>
                      <a:pt x="12256" y="12760"/>
                    </a:lnTo>
                    <a:cubicBezTo>
                      <a:pt x="12477" y="12760"/>
                      <a:pt x="12634" y="12571"/>
                      <a:pt x="12634" y="12319"/>
                    </a:cubicBezTo>
                    <a:lnTo>
                      <a:pt x="12634" y="8664"/>
                    </a:lnTo>
                    <a:cubicBezTo>
                      <a:pt x="12634" y="8444"/>
                      <a:pt x="12445" y="8223"/>
                      <a:pt x="12225" y="8223"/>
                    </a:cubicBezTo>
                    <a:lnTo>
                      <a:pt x="10839" y="8223"/>
                    </a:lnTo>
                    <a:lnTo>
                      <a:pt x="10839" y="2017"/>
                    </a:lnTo>
                    <a:cubicBezTo>
                      <a:pt x="10839" y="1765"/>
                      <a:pt x="10650" y="1576"/>
                      <a:pt x="10429" y="1576"/>
                    </a:cubicBezTo>
                    <a:lnTo>
                      <a:pt x="10019" y="1576"/>
                    </a:lnTo>
                    <a:lnTo>
                      <a:pt x="10019" y="410"/>
                    </a:lnTo>
                    <a:cubicBezTo>
                      <a:pt x="10019" y="158"/>
                      <a:pt x="9799" y="0"/>
                      <a:pt x="961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9A59D4-A4E2-33F1-E5F5-158E28FA27C5}"/>
                </a:ext>
              </a:extLst>
            </p:cNvPr>
            <p:cNvSpPr txBox="1"/>
            <p:nvPr/>
          </p:nvSpPr>
          <p:spPr>
            <a:xfrm>
              <a:off x="6248055" y="4067074"/>
              <a:ext cx="1092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Government Affairs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ED9B23-15F3-43D5-038D-CCC9199A6B04}"/>
              </a:ext>
            </a:extLst>
          </p:cNvPr>
          <p:cNvGrpSpPr/>
          <p:nvPr/>
        </p:nvGrpSpPr>
        <p:grpSpPr>
          <a:xfrm>
            <a:off x="7412789" y="3352111"/>
            <a:ext cx="958406" cy="911452"/>
            <a:chOff x="7209561" y="3352111"/>
            <a:chExt cx="958406" cy="911452"/>
          </a:xfrm>
        </p:grpSpPr>
        <p:pic>
          <p:nvPicPr>
            <p:cNvPr id="42" name="Graphic 41" descr="Asian Temple with solid fill">
              <a:extLst>
                <a:ext uri="{FF2B5EF4-FFF2-40B4-BE49-F238E27FC236}">
                  <a16:creationId xmlns:a16="http://schemas.microsoft.com/office/drawing/2014/main" id="{7E9C43F1-0B86-DB3F-DACE-5EE77D012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41517" y="3352111"/>
              <a:ext cx="494495" cy="49449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5D07CB9-B35D-96EB-66BD-59F5C087E6FA}"/>
                </a:ext>
              </a:extLst>
            </p:cNvPr>
            <p:cNvSpPr txBox="1"/>
            <p:nvPr/>
          </p:nvSpPr>
          <p:spPr>
            <a:xfrm>
              <a:off x="7209561" y="3986564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Exhibition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F768F7E-2A12-879B-CA90-128DB7B2EAD4}"/>
              </a:ext>
            </a:extLst>
          </p:cNvPr>
          <p:cNvGrpSpPr/>
          <p:nvPr/>
        </p:nvGrpSpPr>
        <p:grpSpPr>
          <a:xfrm>
            <a:off x="8572241" y="3396067"/>
            <a:ext cx="958406" cy="852553"/>
            <a:chOff x="8094831" y="3490412"/>
            <a:chExt cx="958406" cy="852553"/>
          </a:xfrm>
        </p:grpSpPr>
        <p:grpSp>
          <p:nvGrpSpPr>
            <p:cNvPr id="23" name="Google Shape;12582;p139">
              <a:extLst>
                <a:ext uri="{FF2B5EF4-FFF2-40B4-BE49-F238E27FC236}">
                  <a16:creationId xmlns:a16="http://schemas.microsoft.com/office/drawing/2014/main" id="{5A7AB901-68EE-649E-5A4F-06E33D60102A}"/>
                </a:ext>
              </a:extLst>
            </p:cNvPr>
            <p:cNvGrpSpPr/>
            <p:nvPr/>
          </p:nvGrpSpPr>
          <p:grpSpPr>
            <a:xfrm>
              <a:off x="8391362" y="3490412"/>
              <a:ext cx="365344" cy="368785"/>
              <a:chOff x="-60987838" y="2618523"/>
              <a:chExt cx="315850" cy="318825"/>
            </a:xfrm>
          </p:grpSpPr>
          <p:sp>
            <p:nvSpPr>
              <p:cNvPr id="24" name="Google Shape;12583;p139">
                <a:extLst>
                  <a:ext uri="{FF2B5EF4-FFF2-40B4-BE49-F238E27FC236}">
                    <a16:creationId xmlns:a16="http://schemas.microsoft.com/office/drawing/2014/main" id="{5CB0221E-3439-C884-BD8F-04D1C6F2AE1A}"/>
                  </a:ext>
                </a:extLst>
              </p:cNvPr>
              <p:cNvSpPr/>
              <p:nvPr/>
            </p:nvSpPr>
            <p:spPr>
              <a:xfrm>
                <a:off x="-60987838" y="2618523"/>
                <a:ext cx="315850" cy="318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12753" extrusionOk="0">
                    <a:moveTo>
                      <a:pt x="6270" y="844"/>
                    </a:moveTo>
                    <a:lnTo>
                      <a:pt x="11783" y="3175"/>
                    </a:lnTo>
                    <a:lnTo>
                      <a:pt x="11783" y="4152"/>
                    </a:lnTo>
                    <a:lnTo>
                      <a:pt x="757" y="4152"/>
                    </a:lnTo>
                    <a:lnTo>
                      <a:pt x="757" y="3175"/>
                    </a:lnTo>
                    <a:lnTo>
                      <a:pt x="6270" y="844"/>
                    </a:lnTo>
                    <a:close/>
                    <a:moveTo>
                      <a:pt x="2552" y="5002"/>
                    </a:moveTo>
                    <a:lnTo>
                      <a:pt x="2552" y="10232"/>
                    </a:lnTo>
                    <a:lnTo>
                      <a:pt x="1733" y="10232"/>
                    </a:lnTo>
                    <a:lnTo>
                      <a:pt x="1733" y="5002"/>
                    </a:lnTo>
                    <a:close/>
                    <a:moveTo>
                      <a:pt x="5041" y="5002"/>
                    </a:moveTo>
                    <a:lnTo>
                      <a:pt x="5041" y="10232"/>
                    </a:lnTo>
                    <a:lnTo>
                      <a:pt x="3403" y="10232"/>
                    </a:lnTo>
                    <a:lnTo>
                      <a:pt x="3403" y="5002"/>
                    </a:lnTo>
                    <a:close/>
                    <a:moveTo>
                      <a:pt x="6711" y="5002"/>
                    </a:moveTo>
                    <a:lnTo>
                      <a:pt x="6711" y="10232"/>
                    </a:lnTo>
                    <a:lnTo>
                      <a:pt x="5860" y="10232"/>
                    </a:lnTo>
                    <a:lnTo>
                      <a:pt x="5860" y="5002"/>
                    </a:lnTo>
                    <a:close/>
                    <a:moveTo>
                      <a:pt x="9168" y="5002"/>
                    </a:moveTo>
                    <a:lnTo>
                      <a:pt x="9168" y="10232"/>
                    </a:lnTo>
                    <a:lnTo>
                      <a:pt x="7530" y="10232"/>
                    </a:lnTo>
                    <a:lnTo>
                      <a:pt x="7530" y="5002"/>
                    </a:lnTo>
                    <a:close/>
                    <a:moveTo>
                      <a:pt x="10838" y="5002"/>
                    </a:moveTo>
                    <a:lnTo>
                      <a:pt x="10838" y="10232"/>
                    </a:lnTo>
                    <a:lnTo>
                      <a:pt x="10019" y="10232"/>
                    </a:lnTo>
                    <a:lnTo>
                      <a:pt x="10019" y="5002"/>
                    </a:lnTo>
                    <a:close/>
                    <a:moveTo>
                      <a:pt x="11374" y="11020"/>
                    </a:moveTo>
                    <a:cubicBezTo>
                      <a:pt x="11594" y="11051"/>
                      <a:pt x="11783" y="11209"/>
                      <a:pt x="11783" y="11461"/>
                    </a:cubicBezTo>
                    <a:lnTo>
                      <a:pt x="11783" y="11870"/>
                    </a:lnTo>
                    <a:lnTo>
                      <a:pt x="757" y="11870"/>
                    </a:lnTo>
                    <a:lnTo>
                      <a:pt x="757" y="11461"/>
                    </a:lnTo>
                    <a:cubicBezTo>
                      <a:pt x="757" y="11209"/>
                      <a:pt x="946" y="11020"/>
                      <a:pt x="1198" y="11020"/>
                    </a:cubicBezTo>
                    <a:close/>
                    <a:moveTo>
                      <a:pt x="6290" y="1"/>
                    </a:moveTo>
                    <a:cubicBezTo>
                      <a:pt x="6238" y="1"/>
                      <a:pt x="6191" y="9"/>
                      <a:pt x="6144" y="25"/>
                    </a:cubicBezTo>
                    <a:lnTo>
                      <a:pt x="252" y="2514"/>
                    </a:lnTo>
                    <a:cubicBezTo>
                      <a:pt x="95" y="2577"/>
                      <a:pt x="0" y="2703"/>
                      <a:pt x="0" y="2892"/>
                    </a:cubicBezTo>
                    <a:lnTo>
                      <a:pt x="0" y="4561"/>
                    </a:lnTo>
                    <a:cubicBezTo>
                      <a:pt x="0" y="4782"/>
                      <a:pt x="189" y="5002"/>
                      <a:pt x="410" y="5002"/>
                    </a:cubicBezTo>
                    <a:lnTo>
                      <a:pt x="946" y="5002"/>
                    </a:lnTo>
                    <a:lnTo>
                      <a:pt x="946" y="10264"/>
                    </a:lnTo>
                    <a:cubicBezTo>
                      <a:pt x="410" y="10390"/>
                      <a:pt x="0" y="10894"/>
                      <a:pt x="0" y="11492"/>
                    </a:cubicBezTo>
                    <a:lnTo>
                      <a:pt x="0" y="12311"/>
                    </a:lnTo>
                    <a:cubicBezTo>
                      <a:pt x="0" y="12532"/>
                      <a:pt x="189" y="12753"/>
                      <a:pt x="410" y="12753"/>
                    </a:cubicBezTo>
                    <a:lnTo>
                      <a:pt x="12256" y="12753"/>
                    </a:lnTo>
                    <a:cubicBezTo>
                      <a:pt x="12476" y="12753"/>
                      <a:pt x="12634" y="12532"/>
                      <a:pt x="12634" y="12311"/>
                    </a:cubicBezTo>
                    <a:lnTo>
                      <a:pt x="12634" y="11492"/>
                    </a:lnTo>
                    <a:cubicBezTo>
                      <a:pt x="12634" y="10894"/>
                      <a:pt x="12256" y="10390"/>
                      <a:pt x="11689" y="10264"/>
                    </a:cubicBezTo>
                    <a:lnTo>
                      <a:pt x="11689" y="5002"/>
                    </a:lnTo>
                    <a:lnTo>
                      <a:pt x="12256" y="5002"/>
                    </a:lnTo>
                    <a:cubicBezTo>
                      <a:pt x="12476" y="5002"/>
                      <a:pt x="12634" y="4782"/>
                      <a:pt x="12634" y="4561"/>
                    </a:cubicBezTo>
                    <a:lnTo>
                      <a:pt x="12634" y="2892"/>
                    </a:lnTo>
                    <a:cubicBezTo>
                      <a:pt x="12602" y="2734"/>
                      <a:pt x="12539" y="2577"/>
                      <a:pt x="12382" y="2514"/>
                    </a:cubicBezTo>
                    <a:lnTo>
                      <a:pt x="6459" y="25"/>
                    </a:lnTo>
                    <a:cubicBezTo>
                      <a:pt x="6396" y="9"/>
                      <a:pt x="6341" y="1"/>
                      <a:pt x="6290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2584;p139">
                <a:extLst>
                  <a:ext uri="{FF2B5EF4-FFF2-40B4-BE49-F238E27FC236}">
                    <a16:creationId xmlns:a16="http://schemas.microsoft.com/office/drawing/2014/main" id="{05A54252-4536-3D23-8032-92B7E3F581CC}"/>
                  </a:ext>
                </a:extLst>
              </p:cNvPr>
              <p:cNvSpPr/>
              <p:nvPr/>
            </p:nvSpPr>
            <p:spPr>
              <a:xfrm>
                <a:off x="-60839775" y="2731075"/>
                <a:ext cx="1972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789" extrusionOk="0">
                    <a:moveTo>
                      <a:pt x="379" y="0"/>
                    </a:moveTo>
                    <a:cubicBezTo>
                      <a:pt x="158" y="0"/>
                      <a:pt x="1" y="190"/>
                      <a:pt x="1" y="379"/>
                    </a:cubicBezTo>
                    <a:cubicBezTo>
                      <a:pt x="1" y="599"/>
                      <a:pt x="158" y="788"/>
                      <a:pt x="379" y="788"/>
                    </a:cubicBezTo>
                    <a:cubicBezTo>
                      <a:pt x="599" y="788"/>
                      <a:pt x="789" y="599"/>
                      <a:pt x="789" y="379"/>
                    </a:cubicBezTo>
                    <a:cubicBezTo>
                      <a:pt x="789" y="190"/>
                      <a:pt x="599" y="0"/>
                      <a:pt x="379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1117FA-627F-20C4-2075-964ADA854044}"/>
                </a:ext>
              </a:extLst>
            </p:cNvPr>
            <p:cNvSpPr txBox="1"/>
            <p:nvPr/>
          </p:nvSpPr>
          <p:spPr>
            <a:xfrm>
              <a:off x="8094831" y="4065966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Finance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F6D566-8962-87AE-41C2-42D4BE9DC7D3}"/>
              </a:ext>
            </a:extLst>
          </p:cNvPr>
          <p:cNvGrpSpPr/>
          <p:nvPr/>
        </p:nvGrpSpPr>
        <p:grpSpPr>
          <a:xfrm>
            <a:off x="9674542" y="3396067"/>
            <a:ext cx="958406" cy="867496"/>
            <a:chOff x="9102538" y="3516667"/>
            <a:chExt cx="958406" cy="867496"/>
          </a:xfrm>
        </p:grpSpPr>
        <p:sp>
          <p:nvSpPr>
            <p:cNvPr id="43" name="Google Shape;12260;p138">
              <a:extLst>
                <a:ext uri="{FF2B5EF4-FFF2-40B4-BE49-F238E27FC236}">
                  <a16:creationId xmlns:a16="http://schemas.microsoft.com/office/drawing/2014/main" id="{EF2F91D2-F6B7-87C3-DF22-44EF77D52099}"/>
                </a:ext>
              </a:extLst>
            </p:cNvPr>
            <p:cNvSpPr/>
            <p:nvPr/>
          </p:nvSpPr>
          <p:spPr>
            <a:xfrm>
              <a:off x="9364166" y="3516667"/>
              <a:ext cx="375620" cy="372441"/>
            </a:xfrm>
            <a:custGeom>
              <a:avLst/>
              <a:gdLst/>
              <a:ahLst/>
              <a:cxnLst/>
              <a:rect l="l" t="t" r="r" b="b"/>
              <a:pathLst>
                <a:path w="12761" h="12653" extrusionOk="0">
                  <a:moveTo>
                    <a:pt x="6396" y="866"/>
                  </a:moveTo>
                  <a:lnTo>
                    <a:pt x="11469" y="3796"/>
                  </a:lnTo>
                  <a:cubicBezTo>
                    <a:pt x="8759" y="5340"/>
                    <a:pt x="12729" y="3072"/>
                    <a:pt x="6396" y="6695"/>
                  </a:cubicBezTo>
                  <a:cubicBezTo>
                    <a:pt x="1" y="3072"/>
                    <a:pt x="4097" y="5403"/>
                    <a:pt x="1324" y="3796"/>
                  </a:cubicBezTo>
                  <a:lnTo>
                    <a:pt x="6396" y="866"/>
                  </a:lnTo>
                  <a:close/>
                  <a:moveTo>
                    <a:pt x="10208" y="5498"/>
                  </a:moveTo>
                  <a:lnTo>
                    <a:pt x="10208" y="8081"/>
                  </a:lnTo>
                  <a:cubicBezTo>
                    <a:pt x="10177" y="8207"/>
                    <a:pt x="10051" y="8365"/>
                    <a:pt x="9925" y="8428"/>
                  </a:cubicBezTo>
                  <a:cubicBezTo>
                    <a:pt x="9312" y="8970"/>
                    <a:pt x="7887" y="9300"/>
                    <a:pt x="6364" y="9300"/>
                  </a:cubicBezTo>
                  <a:cubicBezTo>
                    <a:pt x="5852" y="9300"/>
                    <a:pt x="5329" y="9263"/>
                    <a:pt x="4821" y="9184"/>
                  </a:cubicBezTo>
                  <a:cubicBezTo>
                    <a:pt x="4317" y="9121"/>
                    <a:pt x="3718" y="8963"/>
                    <a:pt x="3246" y="8711"/>
                  </a:cubicBezTo>
                  <a:cubicBezTo>
                    <a:pt x="2994" y="8585"/>
                    <a:pt x="2584" y="8333"/>
                    <a:pt x="2584" y="8050"/>
                  </a:cubicBezTo>
                  <a:lnTo>
                    <a:pt x="2584" y="5498"/>
                  </a:lnTo>
                  <a:cubicBezTo>
                    <a:pt x="4412" y="6537"/>
                    <a:pt x="4317" y="6474"/>
                    <a:pt x="6207" y="7545"/>
                  </a:cubicBezTo>
                  <a:cubicBezTo>
                    <a:pt x="6255" y="7577"/>
                    <a:pt x="6318" y="7593"/>
                    <a:pt x="6385" y="7593"/>
                  </a:cubicBezTo>
                  <a:cubicBezTo>
                    <a:pt x="6452" y="7593"/>
                    <a:pt x="6522" y="7577"/>
                    <a:pt x="6585" y="7545"/>
                  </a:cubicBezTo>
                  <a:cubicBezTo>
                    <a:pt x="6617" y="7482"/>
                    <a:pt x="9925" y="5592"/>
                    <a:pt x="10208" y="5498"/>
                  </a:cubicBezTo>
                  <a:close/>
                  <a:moveTo>
                    <a:pt x="6385" y="0"/>
                  </a:moveTo>
                  <a:cubicBezTo>
                    <a:pt x="6318" y="0"/>
                    <a:pt x="6255" y="16"/>
                    <a:pt x="6207" y="47"/>
                  </a:cubicBezTo>
                  <a:lnTo>
                    <a:pt x="284" y="3450"/>
                  </a:lnTo>
                  <a:cubicBezTo>
                    <a:pt x="1" y="3607"/>
                    <a:pt x="1" y="3985"/>
                    <a:pt x="284" y="4143"/>
                  </a:cubicBezTo>
                  <a:lnTo>
                    <a:pt x="1797" y="4962"/>
                  </a:lnTo>
                  <a:lnTo>
                    <a:pt x="1797" y="8018"/>
                  </a:lnTo>
                  <a:cubicBezTo>
                    <a:pt x="1797" y="8711"/>
                    <a:pt x="2458" y="9215"/>
                    <a:pt x="3088" y="9499"/>
                  </a:cubicBezTo>
                  <a:cubicBezTo>
                    <a:pt x="3994" y="9903"/>
                    <a:pt x="5215" y="10104"/>
                    <a:pt x="6430" y="10104"/>
                  </a:cubicBezTo>
                  <a:cubicBezTo>
                    <a:pt x="7963" y="10104"/>
                    <a:pt x="9488" y="9785"/>
                    <a:pt x="10366" y="9152"/>
                  </a:cubicBezTo>
                  <a:cubicBezTo>
                    <a:pt x="10776" y="8869"/>
                    <a:pt x="11091" y="8491"/>
                    <a:pt x="11091" y="8018"/>
                  </a:cubicBezTo>
                  <a:lnTo>
                    <a:pt x="11091" y="4962"/>
                  </a:lnTo>
                  <a:lnTo>
                    <a:pt x="11941" y="4490"/>
                  </a:lnTo>
                  <a:lnTo>
                    <a:pt x="11941" y="12208"/>
                  </a:lnTo>
                  <a:cubicBezTo>
                    <a:pt x="11941" y="12429"/>
                    <a:pt x="12099" y="12618"/>
                    <a:pt x="12288" y="12649"/>
                  </a:cubicBezTo>
                  <a:cubicBezTo>
                    <a:pt x="12306" y="12652"/>
                    <a:pt x="12325" y="12653"/>
                    <a:pt x="12343" y="12653"/>
                  </a:cubicBezTo>
                  <a:cubicBezTo>
                    <a:pt x="12571" y="12653"/>
                    <a:pt x="12760" y="12475"/>
                    <a:pt x="12760" y="12271"/>
                  </a:cubicBezTo>
                  <a:lnTo>
                    <a:pt x="12760" y="3796"/>
                  </a:lnTo>
                  <a:cubicBezTo>
                    <a:pt x="12729" y="3639"/>
                    <a:pt x="12666" y="3513"/>
                    <a:pt x="12508" y="3450"/>
                  </a:cubicBezTo>
                  <a:lnTo>
                    <a:pt x="6585" y="47"/>
                  </a:lnTo>
                  <a:cubicBezTo>
                    <a:pt x="6522" y="16"/>
                    <a:pt x="6452" y="0"/>
                    <a:pt x="638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8A847F-301B-7C9D-67C3-413484F9ECAB}"/>
                </a:ext>
              </a:extLst>
            </p:cNvPr>
            <p:cNvSpPr txBox="1"/>
            <p:nvPr/>
          </p:nvSpPr>
          <p:spPr>
            <a:xfrm>
              <a:off x="9102538" y="4107164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Education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94658A7-E029-1BB2-4DC0-F9065C809194}"/>
              </a:ext>
            </a:extLst>
          </p:cNvPr>
          <p:cNvGrpSpPr/>
          <p:nvPr/>
        </p:nvGrpSpPr>
        <p:grpSpPr>
          <a:xfrm>
            <a:off x="10758607" y="3352110"/>
            <a:ext cx="958406" cy="896510"/>
            <a:chOff x="10107124" y="3410406"/>
            <a:chExt cx="958406" cy="896510"/>
          </a:xfrm>
        </p:grpSpPr>
        <p:pic>
          <p:nvPicPr>
            <p:cNvPr id="45" name="Graphic 44" descr="City with solid fill">
              <a:extLst>
                <a:ext uri="{FF2B5EF4-FFF2-40B4-BE49-F238E27FC236}">
                  <a16:creationId xmlns:a16="http://schemas.microsoft.com/office/drawing/2014/main" id="{184894BD-260A-D705-3921-FB90B7F09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39080" y="3410406"/>
              <a:ext cx="494495" cy="494495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FBC4FA-BEDF-C551-AED9-05F583A9E222}"/>
                </a:ext>
              </a:extLst>
            </p:cNvPr>
            <p:cNvSpPr txBox="1"/>
            <p:nvPr/>
          </p:nvSpPr>
          <p:spPr>
            <a:xfrm>
              <a:off x="10107124" y="4029917"/>
              <a:ext cx="9584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Hotel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ED329F2-1B8D-2029-36AD-D31C1EF9940F}"/>
              </a:ext>
            </a:extLst>
          </p:cNvPr>
          <p:cNvSpPr txBox="1"/>
          <p:nvPr/>
        </p:nvSpPr>
        <p:spPr>
          <a:xfrm>
            <a:off x="6297083" y="708246"/>
            <a:ext cx="51565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Application Scenarios</a:t>
            </a:r>
          </a:p>
        </p:txBody>
      </p:sp>
    </p:spTree>
    <p:extLst>
      <p:ext uri="{BB962C8B-B14F-4D97-AF65-F5344CB8AC3E}">
        <p14:creationId xmlns:p14="http://schemas.microsoft.com/office/powerpoint/2010/main" val="3990463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69EA36-6B0A-055F-7F77-343D654A82A2}"/>
              </a:ext>
            </a:extLst>
          </p:cNvPr>
          <p:cNvGrpSpPr/>
          <p:nvPr/>
        </p:nvGrpSpPr>
        <p:grpSpPr>
          <a:xfrm>
            <a:off x="1620291" y="2671208"/>
            <a:ext cx="3074446" cy="3069860"/>
            <a:chOff x="364153" y="850366"/>
            <a:chExt cx="4007987" cy="4002009"/>
          </a:xfrm>
        </p:grpSpPr>
        <p:pic>
          <p:nvPicPr>
            <p:cNvPr id="52" name="Picture 5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75AB8B0-97AA-A898-9362-E74D052C9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9" name="Picture 48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71F658C-8E45-781C-21A1-C005195BF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8" name="Picture 47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E0245E99-4CEB-7BE8-3EDD-340998444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7" name="Picture 46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ACC7BF16-6010-3D9D-C387-C12F3DF0B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6" name="Picture 45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B59A0F29-2ABC-63B9-E9BB-AA4451796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55484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5" name="Picture 4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D5F6753F-616E-066D-4C04-024BC3EF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44" name="Picture 43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1E0381E5-AF14-1BAB-2E13-83A3C93D9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pic>
        <p:nvPicPr>
          <p:cNvPr id="54" name="Picture 5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FC4CF36-14BB-5DF0-BC24-AC130B55A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07" y="3936659"/>
            <a:ext cx="1286883" cy="513672"/>
          </a:xfrm>
          <a:prstGeom prst="rect">
            <a:avLst/>
          </a:prstGeom>
        </p:spPr>
      </p:pic>
      <p:pic>
        <p:nvPicPr>
          <p:cNvPr id="55" name="Picture 54" descr="A black and white symbol&#10;&#10;Description automatically generated">
            <a:extLst>
              <a:ext uri="{FF2B5EF4-FFF2-40B4-BE49-F238E27FC236}">
                <a16:creationId xmlns:a16="http://schemas.microsoft.com/office/drawing/2014/main" id="{0B40A3F3-AC57-72E7-559B-C07E521B1A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959" y="3797378"/>
            <a:ext cx="8719127" cy="306985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FCDA655-8CF4-BA5D-1A5D-18AC2FA1CE8F}"/>
              </a:ext>
            </a:extLst>
          </p:cNvPr>
          <p:cNvSpPr txBox="1"/>
          <p:nvPr/>
        </p:nvSpPr>
        <p:spPr>
          <a:xfrm>
            <a:off x="5205311" y="1032371"/>
            <a:ext cx="62874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Full scene </a:t>
            </a:r>
          </a:p>
          <a:p>
            <a:pPr algn="ctr"/>
            <a:r>
              <a:rPr lang="en-US" sz="5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Application Cases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0C5A19A-57A0-0F44-DAAE-865DCA53A4EE}"/>
              </a:ext>
            </a:extLst>
          </p:cNvPr>
          <p:cNvCxnSpPr/>
          <p:nvPr/>
        </p:nvCxnSpPr>
        <p:spPr>
          <a:xfrm>
            <a:off x="4397512" y="2779786"/>
            <a:ext cx="772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B99DFE7-165F-17FF-D1A1-E6A1900D2499}"/>
              </a:ext>
            </a:extLst>
          </p:cNvPr>
          <p:cNvGrpSpPr/>
          <p:nvPr/>
        </p:nvGrpSpPr>
        <p:grpSpPr>
          <a:xfrm>
            <a:off x="252985" y="1515879"/>
            <a:ext cx="1812915" cy="1812915"/>
            <a:chOff x="2710913" y="686601"/>
            <a:chExt cx="4551680" cy="4551680"/>
          </a:xfrm>
        </p:grpSpPr>
        <p:pic>
          <p:nvPicPr>
            <p:cNvPr id="4" name="Picture 3" descr="A robot next to a globe&#10;&#10;Description automatically generated">
              <a:extLst>
                <a:ext uri="{FF2B5EF4-FFF2-40B4-BE49-F238E27FC236}">
                  <a16:creationId xmlns:a16="http://schemas.microsoft.com/office/drawing/2014/main" id="{08466BF0-B43E-CD3B-45F4-0C4D77D24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5942645" y="1824521"/>
              <a:ext cx="1319948" cy="2259323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4E5259DC-73E9-4046-4AE9-26851AA99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3111963" y="3527267"/>
              <a:ext cx="1874791" cy="1711014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6" name="Picture 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F03191FF-C6EB-F309-D388-BC8769EC9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3015819" y="686601"/>
              <a:ext cx="1970935" cy="1713264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B41B01FD-B8E2-1ED4-208E-5DB997E8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2710913" y="1832493"/>
              <a:ext cx="1304338" cy="2267868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8" name="Picture 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CFC09D53-73C0-2E8E-29DC-B613ECAB3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4986755" y="3518503"/>
              <a:ext cx="1970935" cy="1719778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9" name="Picture 8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7E1C21E8-67F3-5BE9-EBAB-C64EA3C04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4986755" y="686601"/>
              <a:ext cx="1970935" cy="1722028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290095016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FCC03C2-6447-70A6-F31C-534C186C1FA3}"/>
              </a:ext>
            </a:extLst>
          </p:cNvPr>
          <p:cNvGrpSpPr/>
          <p:nvPr/>
        </p:nvGrpSpPr>
        <p:grpSpPr>
          <a:xfrm>
            <a:off x="598646" y="1524264"/>
            <a:ext cx="3422392" cy="3877851"/>
            <a:chOff x="230909" y="1144034"/>
            <a:chExt cx="4047188" cy="4585796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71CA6B60-FFBB-5D43-0CA3-294DE979B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673733" y="1733291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30220A8D-FFBC-82EF-FC02-8CC79E4B4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230909" y="2585080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161A6C73-5A74-DBE4-4A83-FA601822F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281814" y="4057965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6365F26B-188A-FE27-295E-98F90E520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79950" y="4866966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67C97FF-10BD-4823-8988-CA161AEA4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822240" y="4057965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730D1AA7-893E-F494-A92F-F05F5A2B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207948" y="2718656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21552724-58BE-9C6F-25C6-F4382DC50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 rot="562317">
              <a:off x="2301579" y="1144034"/>
              <a:ext cx="1976518" cy="1590486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E299F67-EEAC-B481-C7F6-0681FE6747D3}"/>
              </a:ext>
            </a:extLst>
          </p:cNvPr>
          <p:cNvSpPr txBox="1"/>
          <p:nvPr/>
        </p:nvSpPr>
        <p:spPr>
          <a:xfrm>
            <a:off x="263227" y="189993"/>
            <a:ext cx="593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Retail Application Cases</a:t>
            </a:r>
          </a:p>
        </p:txBody>
      </p:sp>
      <p:pic>
        <p:nvPicPr>
          <p:cNvPr id="16" name="Picture 15" descr="A blue and white sign&#10;&#10;Description automatically generated">
            <a:extLst>
              <a:ext uri="{FF2B5EF4-FFF2-40B4-BE49-F238E27FC236}">
                <a16:creationId xmlns:a16="http://schemas.microsoft.com/office/drawing/2014/main" id="{CD0447D3-2C60-387B-52C1-265ECAECDB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191" y="1073142"/>
            <a:ext cx="1785862" cy="498099"/>
          </a:xfrm>
          <a:prstGeom prst="rect">
            <a:avLst/>
          </a:prstGeom>
        </p:spPr>
      </p:pic>
      <p:pic>
        <p:nvPicPr>
          <p:cNvPr id="18" name="Picture 17" descr="A black and white logo&#10;&#10;Description automatically generated">
            <a:extLst>
              <a:ext uri="{FF2B5EF4-FFF2-40B4-BE49-F238E27FC236}">
                <a16:creationId xmlns:a16="http://schemas.microsoft.com/office/drawing/2014/main" id="{E1DAE22C-8C75-6D0E-1691-E3F3889F7E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75" y="4182657"/>
            <a:ext cx="1569178" cy="44410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794AB18C-4D6A-A349-8705-F962D132DE69}"/>
              </a:ext>
            </a:extLst>
          </p:cNvPr>
          <p:cNvGrpSpPr/>
          <p:nvPr/>
        </p:nvGrpSpPr>
        <p:grpSpPr>
          <a:xfrm>
            <a:off x="6331372" y="2998283"/>
            <a:ext cx="5454497" cy="830997"/>
            <a:chOff x="6489413" y="3567219"/>
            <a:chExt cx="5454497" cy="8309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D44412-EDA3-55AA-8839-DAE3F1270A15}"/>
                </a:ext>
              </a:extLst>
            </p:cNvPr>
            <p:cNvSpPr txBox="1"/>
            <p:nvPr/>
          </p:nvSpPr>
          <p:spPr>
            <a:xfrm>
              <a:off x="6914600" y="3567219"/>
              <a:ext cx="50293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Share responsibility of part of the inquiry work to relieve the lack of manpower during peak period of business.</a:t>
              </a:r>
            </a:p>
          </p:txBody>
        </p:sp>
        <p:pic>
          <p:nvPicPr>
            <p:cNvPr id="24" name="Picture 2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5BED289A-6225-3179-7415-C309A2470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27CAD0-D5F3-084E-6500-357F5E7EDABB}"/>
              </a:ext>
            </a:extLst>
          </p:cNvPr>
          <p:cNvGrpSpPr/>
          <p:nvPr/>
        </p:nvGrpSpPr>
        <p:grpSpPr>
          <a:xfrm>
            <a:off x="6331372" y="1016913"/>
            <a:ext cx="5454496" cy="584775"/>
            <a:chOff x="6489413" y="1585849"/>
            <a:chExt cx="5454496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BD03A0-BC71-10E4-6F36-BBD3D3654E34}"/>
                </a:ext>
              </a:extLst>
            </p:cNvPr>
            <p:cNvSpPr txBox="1"/>
            <p:nvPr/>
          </p:nvSpPr>
          <p:spPr>
            <a:xfrm>
              <a:off x="6914600" y="1585849"/>
              <a:ext cx="50293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Entertainment functions like signing and dancing can effectively  attract customers.</a:t>
              </a:r>
            </a:p>
          </p:txBody>
        </p:sp>
        <p:pic>
          <p:nvPicPr>
            <p:cNvPr id="26" name="Picture 2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BF1518B9-B5C5-3DF9-1785-145E9994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E472C-9EFF-18F8-1D08-E0ED2DF0F3A5}"/>
              </a:ext>
            </a:extLst>
          </p:cNvPr>
          <p:cNvGrpSpPr/>
          <p:nvPr/>
        </p:nvGrpSpPr>
        <p:grpSpPr>
          <a:xfrm>
            <a:off x="6331372" y="1638266"/>
            <a:ext cx="5454497" cy="1323439"/>
            <a:chOff x="6489413" y="2207202"/>
            <a:chExt cx="5454497" cy="132343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7CA2073-2076-69B7-F992-076DBC95A1B3}"/>
                </a:ext>
              </a:extLst>
            </p:cNvPr>
            <p:cNvSpPr txBox="1"/>
            <p:nvPr/>
          </p:nvSpPr>
          <p:spPr>
            <a:xfrm>
              <a:off x="6914600" y="2207202"/>
              <a:ext cx="50293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“</a:t>
              </a:r>
              <a:r>
                <a:rPr lang="en-US" sz="1600" b="1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Easyhome</a:t>
              </a:r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class” 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function:</a:t>
              </a:r>
              <a:endParaRPr lang="en-US" sz="16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Enhance customers understanding of the industry and trigger relate consumption; </a:t>
              </a:r>
            </a:p>
            <a:p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“</a:t>
              </a:r>
              <a:r>
                <a:rPr lang="en-US" sz="1600" b="1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Easyhome</a:t>
              </a:r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Challenge” 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game function:</a:t>
              </a:r>
            </a:p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Increase customer retention time.</a:t>
              </a:r>
            </a:p>
          </p:txBody>
        </p:sp>
        <p:pic>
          <p:nvPicPr>
            <p:cNvPr id="28" name="Picture 27" descr="A blue and black logo&#10;&#10;Description automatically generated">
              <a:extLst>
                <a:ext uri="{FF2B5EF4-FFF2-40B4-BE49-F238E27FC236}">
                  <a16:creationId xmlns:a16="http://schemas.microsoft.com/office/drawing/2014/main" id="{EF921AB0-97D4-66A4-9BD2-F1A97FB18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2320652"/>
              <a:ext cx="317108" cy="31222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0928782-52EB-7B1B-2E0D-FB8806DCEB98}"/>
              </a:ext>
            </a:extLst>
          </p:cNvPr>
          <p:cNvGrpSpPr/>
          <p:nvPr/>
        </p:nvGrpSpPr>
        <p:grpSpPr>
          <a:xfrm>
            <a:off x="6489926" y="6984326"/>
            <a:ext cx="5408314" cy="830997"/>
            <a:chOff x="6557528" y="4508406"/>
            <a:chExt cx="5408314" cy="8309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C17A8B-4CDB-0DE3-60D6-93030C0F4797}"/>
                </a:ext>
              </a:extLst>
            </p:cNvPr>
            <p:cNvSpPr txBox="1"/>
            <p:nvPr/>
          </p:nvSpPr>
          <p:spPr>
            <a:xfrm>
              <a:off x="6936533" y="4508406"/>
              <a:ext cx="502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Mobile-ID and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Jaymart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jointly signed the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entry contract. Thai Minister of Industry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Udama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attended and witnessed the signing ceremony. </a:t>
              </a:r>
            </a:p>
          </p:txBody>
        </p:sp>
        <p:pic>
          <p:nvPicPr>
            <p:cNvPr id="30" name="Picture 29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19D9EBF4-EE4F-5A42-D482-727AAC2F9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7528" y="4610831"/>
              <a:ext cx="281289" cy="37992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903920-0FD8-F5D8-46A1-BA21B997DDD3}"/>
              </a:ext>
            </a:extLst>
          </p:cNvPr>
          <p:cNvGrpSpPr/>
          <p:nvPr/>
        </p:nvGrpSpPr>
        <p:grpSpPr>
          <a:xfrm>
            <a:off x="6331372" y="4294100"/>
            <a:ext cx="5404290" cy="830997"/>
            <a:chOff x="6539618" y="5375981"/>
            <a:chExt cx="5404290" cy="83099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3F2386-406A-0D98-D650-063AC19AE451}"/>
                </a:ext>
              </a:extLst>
            </p:cNvPr>
            <p:cNvSpPr txBox="1"/>
            <p:nvPr/>
          </p:nvSpPr>
          <p:spPr>
            <a:xfrm>
              <a:off x="6914599" y="5375981"/>
              <a:ext cx="502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Nearly 1,000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robots will be stationed in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Jaymart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it is of great significance for transformation of the traditional retail mode </a:t>
              </a:r>
            </a:p>
          </p:txBody>
        </p:sp>
        <p:pic>
          <p:nvPicPr>
            <p:cNvPr id="32" name="Picture 31" descr="A blue and black logo&#10;&#10;Description automatically generated">
              <a:extLst>
                <a:ext uri="{FF2B5EF4-FFF2-40B4-BE49-F238E27FC236}">
                  <a16:creationId xmlns:a16="http://schemas.microsoft.com/office/drawing/2014/main" id="{266D2D1C-7C06-EE35-BD7F-573C00103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618" y="5479250"/>
              <a:ext cx="317108" cy="31222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2F7274-A374-007F-02D2-96DB474DC9FB}"/>
              </a:ext>
            </a:extLst>
          </p:cNvPr>
          <p:cNvGrpSpPr/>
          <p:nvPr/>
        </p:nvGrpSpPr>
        <p:grpSpPr>
          <a:xfrm>
            <a:off x="6331372" y="5168392"/>
            <a:ext cx="5454497" cy="830997"/>
            <a:chOff x="799592" y="5400709"/>
            <a:chExt cx="5454497" cy="8309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7577D3-BEED-C2E8-75EE-BECA625A8721}"/>
                </a:ext>
              </a:extLst>
            </p:cNvPr>
            <p:cNvSpPr txBox="1"/>
            <p:nvPr/>
          </p:nvSpPr>
          <p:spPr>
            <a:xfrm>
              <a:off x="1224779" y="5400709"/>
              <a:ext cx="50293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Utilizing the innovative technologies of AI robots to further accelerate the process of smart cities, thereby helping the development of “Thai Industry 4.0”.</a:t>
              </a:r>
            </a:p>
          </p:txBody>
        </p:sp>
        <p:pic>
          <p:nvPicPr>
            <p:cNvPr id="4" name="Picture 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2A0D1CE5-EBCF-DE56-A5D0-156F764F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592" y="5500760"/>
              <a:ext cx="326658" cy="313325"/>
            </a:xfrm>
            <a:prstGeom prst="rect">
              <a:avLst/>
            </a:prstGeom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D589F2-B283-CA8E-BCE9-6BBEDFEACA6A}"/>
              </a:ext>
            </a:extLst>
          </p:cNvPr>
          <p:cNvCxnSpPr>
            <a:cxnSpLocks/>
          </p:cNvCxnSpPr>
          <p:nvPr/>
        </p:nvCxnSpPr>
        <p:spPr>
          <a:xfrm>
            <a:off x="6311505" y="4051363"/>
            <a:ext cx="5578229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57F660F-5F5D-C855-EA77-40B0C3151CAF}"/>
              </a:ext>
            </a:extLst>
          </p:cNvPr>
          <p:cNvGrpSpPr/>
          <p:nvPr/>
        </p:nvGrpSpPr>
        <p:grpSpPr>
          <a:xfrm>
            <a:off x="-284856" y="-152400"/>
            <a:ext cx="518711" cy="7010400"/>
            <a:chOff x="-322045" y="-152400"/>
            <a:chExt cx="518711" cy="70104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C8FFF94-D1A2-BAFC-C6C7-E9C4EED43CE7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3555F01-BCAD-523F-7A11-A2FA01EF9731}"/>
                </a:ext>
              </a:extLst>
            </p:cNvPr>
            <p:cNvSpPr/>
            <p:nvPr/>
          </p:nvSpPr>
          <p:spPr>
            <a:xfrm>
              <a:off x="-300104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98A13A7-EB87-C9FB-DD41-84A02682DEF7}"/>
                </a:ext>
              </a:extLst>
            </p:cNvPr>
            <p:cNvSpPr/>
            <p:nvPr/>
          </p:nvSpPr>
          <p:spPr>
            <a:xfrm>
              <a:off x="-322045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82EF6201-1AE0-1BF3-D71D-48DB67F98113}"/>
              </a:ext>
            </a:extLst>
          </p:cNvPr>
          <p:cNvSpPr/>
          <p:nvPr/>
        </p:nvSpPr>
        <p:spPr>
          <a:xfrm>
            <a:off x="43740" y="338821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14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4835CAB-0160-386F-9602-F74144203CDD}"/>
              </a:ext>
            </a:extLst>
          </p:cNvPr>
          <p:cNvGrpSpPr/>
          <p:nvPr/>
        </p:nvGrpSpPr>
        <p:grpSpPr>
          <a:xfrm>
            <a:off x="475932" y="878235"/>
            <a:ext cx="4082805" cy="3391718"/>
            <a:chOff x="364153" y="850366"/>
            <a:chExt cx="4817447" cy="4002009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9B41D247-7CA1-EBDF-FBFC-80047317B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0B27A132-FEBB-F484-D616-F46A30BB9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53DE3F7C-54D2-2D69-3A83-B35AB4AD5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FDCB7B9C-D200-DA59-8276-715F82260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52F126A-1672-8A92-536F-E03E942F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55484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B641697E-3407-6023-640C-CC4A79D6F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 rot="389709">
              <a:off x="3908345" y="1485835"/>
              <a:ext cx="1273255" cy="1626880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9508EF28-3716-067A-A8E9-6A99F0B81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685DD-B166-ED7B-0999-ACC2CFDE46CA}"/>
              </a:ext>
            </a:extLst>
          </p:cNvPr>
          <p:cNvGrpSpPr/>
          <p:nvPr/>
        </p:nvGrpSpPr>
        <p:grpSpPr>
          <a:xfrm>
            <a:off x="5448299" y="2446553"/>
            <a:ext cx="6002237" cy="584775"/>
            <a:chOff x="6489413" y="1585849"/>
            <a:chExt cx="6002237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28FCA0-A92F-4E67-BDD1-0196A3EB0004}"/>
                </a:ext>
              </a:extLst>
            </p:cNvPr>
            <p:cNvSpPr txBox="1"/>
            <p:nvPr/>
          </p:nvSpPr>
          <p:spPr>
            <a:xfrm>
              <a:off x="6914600" y="1585849"/>
              <a:ext cx="5577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sees customers, the active welcome function brings them a homecoming experience</a:t>
              </a:r>
            </a:p>
          </p:txBody>
        </p:sp>
        <p:pic>
          <p:nvPicPr>
            <p:cNvPr id="16" name="Picture 1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1076A70A-5385-0054-CFFD-5C8AF23F0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EC95A-49E9-EFC2-0382-AD7E062EFA15}"/>
              </a:ext>
            </a:extLst>
          </p:cNvPr>
          <p:cNvGrpSpPr/>
          <p:nvPr/>
        </p:nvGrpSpPr>
        <p:grpSpPr>
          <a:xfrm>
            <a:off x="5448299" y="3271307"/>
            <a:ext cx="6224627" cy="584775"/>
            <a:chOff x="6539618" y="5375980"/>
            <a:chExt cx="6224627" cy="5847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578BAF-D7F9-AC9F-00EF-97B0C62EB4EF}"/>
                </a:ext>
              </a:extLst>
            </p:cNvPr>
            <p:cNvSpPr txBox="1"/>
            <p:nvPr/>
          </p:nvSpPr>
          <p:spPr>
            <a:xfrm>
              <a:off x="6966041" y="5375980"/>
              <a:ext cx="5798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takes customers to the reserved table and recommends related dishes</a:t>
              </a:r>
            </a:p>
          </p:txBody>
        </p:sp>
        <p:pic>
          <p:nvPicPr>
            <p:cNvPr id="19" name="Picture 18" descr="A blue and black logo&#10;&#10;Description automatically generated">
              <a:extLst>
                <a:ext uri="{FF2B5EF4-FFF2-40B4-BE49-F238E27FC236}">
                  <a16:creationId xmlns:a16="http://schemas.microsoft.com/office/drawing/2014/main" id="{AE987F63-C4C1-FC05-BF6B-BC4537AFB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618" y="5479250"/>
              <a:ext cx="317108" cy="31222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A4B0D1-D0F5-1A59-76DC-C41F91377BC5}"/>
              </a:ext>
            </a:extLst>
          </p:cNvPr>
          <p:cNvGrpSpPr/>
          <p:nvPr/>
        </p:nvGrpSpPr>
        <p:grpSpPr>
          <a:xfrm>
            <a:off x="5448299" y="4096061"/>
            <a:ext cx="6002235" cy="584775"/>
            <a:chOff x="6489413" y="3567219"/>
            <a:chExt cx="6002235" cy="5847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4005FD-7FCA-11F0-574B-ECC32117E163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Customers can order dishes and pay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and score the dishes and restaurants </a:t>
              </a:r>
            </a:p>
          </p:txBody>
        </p:sp>
        <p:pic>
          <p:nvPicPr>
            <p:cNvPr id="25" name="Picture 24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A7EC0D15-43B9-4EBA-CC44-A0055C18E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55E68B1-B69B-EC2C-3177-CAA0FFBD20DF}"/>
              </a:ext>
            </a:extLst>
          </p:cNvPr>
          <p:cNvGrpSpPr/>
          <p:nvPr/>
        </p:nvGrpSpPr>
        <p:grpSpPr>
          <a:xfrm>
            <a:off x="5448299" y="4920815"/>
            <a:ext cx="5947252" cy="830997"/>
            <a:chOff x="5504517" y="4920815"/>
            <a:chExt cx="5947252" cy="830997"/>
          </a:xfrm>
        </p:grpSpPr>
        <p:pic>
          <p:nvPicPr>
            <p:cNvPr id="27" name="Picture 26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7D714EF4-AB27-8E02-36BD-40469689C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88DC52-87CE-BB2D-C6A6-37788386F1B7}"/>
                </a:ext>
              </a:extLst>
            </p:cNvPr>
            <p:cNvSpPr txBox="1"/>
            <p:nvPr/>
          </p:nvSpPr>
          <p:spPr>
            <a:xfrm>
              <a:off x="5874721" y="492081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 can know the background of brand and dishes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Crurz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. After dinner,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also issue coupons to attract customers to come back next time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418792D-4701-5FC2-4D4A-503E79A0C4BF}"/>
              </a:ext>
            </a:extLst>
          </p:cNvPr>
          <p:cNvCxnSpPr>
            <a:cxnSpLocks/>
          </p:cNvCxnSpPr>
          <p:nvPr/>
        </p:nvCxnSpPr>
        <p:spPr>
          <a:xfrm>
            <a:off x="4585872" y="1809663"/>
            <a:ext cx="7361149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29A8197-DA07-21C0-AE67-EC8FACD230E0}"/>
              </a:ext>
            </a:extLst>
          </p:cNvPr>
          <p:cNvSpPr txBox="1"/>
          <p:nvPr/>
        </p:nvSpPr>
        <p:spPr>
          <a:xfrm>
            <a:off x="4952132" y="1002320"/>
            <a:ext cx="6901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Restaurant Application Cases</a:t>
            </a:r>
          </a:p>
        </p:txBody>
      </p:sp>
      <p:pic>
        <p:nvPicPr>
          <p:cNvPr id="34" name="Picture 33" descr="A robot standing in front of a food truck&#10;&#10;Description automatically generated">
            <a:extLst>
              <a:ext uri="{FF2B5EF4-FFF2-40B4-BE49-F238E27FC236}">
                <a16:creationId xmlns:a16="http://schemas.microsoft.com/office/drawing/2014/main" id="{2BC63336-24B0-9957-476B-F393F33765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56" y="4680836"/>
            <a:ext cx="2743200" cy="182963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37C988E-643F-E938-F455-7A8C3083D3F4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663DA3-CB80-60EF-12CD-1A6CEE9560A2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1DE9B2-DDE8-8D76-5E7E-258F06A2A28A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0AAB52-45C6-2622-B136-B69527EDDF1A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8C8D5CC8-F554-A4AF-4619-F06E5AB70321}"/>
              </a:ext>
            </a:extLst>
          </p:cNvPr>
          <p:cNvSpPr/>
          <p:nvPr/>
        </p:nvSpPr>
        <p:spPr>
          <a:xfrm>
            <a:off x="4585872" y="1151148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67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1980B8-3616-F097-E081-2CA94C936012}"/>
              </a:ext>
            </a:extLst>
          </p:cNvPr>
          <p:cNvGrpSpPr/>
          <p:nvPr/>
        </p:nvGrpSpPr>
        <p:grpSpPr>
          <a:xfrm>
            <a:off x="558303" y="397578"/>
            <a:ext cx="3693834" cy="3444111"/>
            <a:chOff x="364153" y="850366"/>
            <a:chExt cx="4326898" cy="4034378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C32BB697-3BB2-9D78-A9E1-F67583220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D521CFD5-BB54-9CCB-3CB7-4490F3D4F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4053B9CE-DADE-05EC-D221-3C2797D69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C3894A13-AEE6-648C-4022-158E921F8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FE5C7C21-7217-B1EC-4095-6EAD8DF5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3341192" y="3413878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1AF2F3A9-455C-9234-0860-015C8E3C3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03EF6D01-8902-80BA-726D-48970A21B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ACD5FD-75AA-9C08-9E00-A6C9B22AFE32}"/>
              </a:ext>
            </a:extLst>
          </p:cNvPr>
          <p:cNvCxnSpPr>
            <a:cxnSpLocks/>
          </p:cNvCxnSpPr>
          <p:nvPr/>
        </p:nvCxnSpPr>
        <p:spPr>
          <a:xfrm>
            <a:off x="4127924" y="1743801"/>
            <a:ext cx="748045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10888D-5354-C65C-C340-7E72A2CF2F11}"/>
              </a:ext>
            </a:extLst>
          </p:cNvPr>
          <p:cNvGrpSpPr/>
          <p:nvPr/>
        </p:nvGrpSpPr>
        <p:grpSpPr>
          <a:xfrm>
            <a:off x="5250904" y="2393323"/>
            <a:ext cx="6043086" cy="830997"/>
            <a:chOff x="6489413" y="1590244"/>
            <a:chExt cx="6043086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6E3118-8BE2-4626-F11D-69017B8B7113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Customer could interact with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through voice, vision, text, and quickly find commodity information and location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17" name="Picture 16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F03AC1D1-D6C1-A428-D0CC-8549C73EA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5EDA43-0D31-B5AD-9063-09E827D99895}"/>
              </a:ext>
            </a:extLst>
          </p:cNvPr>
          <p:cNvGrpSpPr/>
          <p:nvPr/>
        </p:nvGrpSpPr>
        <p:grpSpPr>
          <a:xfrm>
            <a:off x="5250904" y="4288621"/>
            <a:ext cx="6002235" cy="584775"/>
            <a:chOff x="6489413" y="3567219"/>
            <a:chExt cx="6002235" cy="5847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B0C8FD-8607-102C-E4E7-93D6D299E46C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membership registration service and answer customer inquiries</a:t>
              </a:r>
            </a:p>
          </p:txBody>
        </p:sp>
        <p:pic>
          <p:nvPicPr>
            <p:cNvPr id="23" name="Picture 22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B19432D2-4CD8-92A7-CCF9-FBD30EE92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EA1E78-157A-D070-F443-27D076E97D0F}"/>
              </a:ext>
            </a:extLst>
          </p:cNvPr>
          <p:cNvGrpSpPr/>
          <p:nvPr/>
        </p:nvGrpSpPr>
        <p:grpSpPr>
          <a:xfrm>
            <a:off x="5250904" y="3464083"/>
            <a:ext cx="6020666" cy="584775"/>
            <a:chOff x="5504517" y="4888925"/>
            <a:chExt cx="6020666" cy="584775"/>
          </a:xfrm>
        </p:grpSpPr>
        <p:pic>
          <p:nvPicPr>
            <p:cNvPr id="25" name="Picture 24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8C8D7A8E-1350-3385-7E88-CDCE6554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343DB4-E4F2-D3FA-2A73-2201791DE80C}"/>
                </a:ext>
              </a:extLst>
            </p:cNvPr>
            <p:cNvSpPr txBox="1"/>
            <p:nvPr/>
          </p:nvSpPr>
          <p:spPr>
            <a:xfrm>
              <a:off x="5970552" y="4888925"/>
              <a:ext cx="55546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Actively provide product promotional information, enhance customers experience, and increase the purchase rate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4CEE65F-4170-F201-73E6-7F8EC577D4B1}"/>
              </a:ext>
            </a:extLst>
          </p:cNvPr>
          <p:cNvGrpSpPr/>
          <p:nvPr/>
        </p:nvGrpSpPr>
        <p:grpSpPr>
          <a:xfrm>
            <a:off x="5250904" y="5113158"/>
            <a:ext cx="6107386" cy="830997"/>
            <a:chOff x="5233856" y="4793449"/>
            <a:chExt cx="6107386" cy="8309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5E43B3-6990-1A54-A41F-7C390D070FAB}"/>
                </a:ext>
              </a:extLst>
            </p:cNvPr>
            <p:cNvSpPr txBox="1"/>
            <p:nvPr/>
          </p:nvSpPr>
          <p:spPr>
            <a:xfrm>
              <a:off x="5703232" y="4793449"/>
              <a:ext cx="56380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Collection and analysis of operational data, extracting value information from massive data and establishing exclusive database</a:t>
              </a:r>
            </a:p>
          </p:txBody>
        </p:sp>
        <p:pic>
          <p:nvPicPr>
            <p:cNvPr id="28" name="Picture 27" descr="A blue text and arrow pointing up to a cloud&#10;&#10;Description automatically generated">
              <a:extLst>
                <a:ext uri="{FF2B5EF4-FFF2-40B4-BE49-F238E27FC236}">
                  <a16:creationId xmlns:a16="http://schemas.microsoft.com/office/drawing/2014/main" id="{37587153-0DB6-AC0C-E345-94B9DE759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3856" y="4908943"/>
              <a:ext cx="442235" cy="353788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46AE2DD-A8FB-CC99-2047-EA38E1D8C6D4}"/>
              </a:ext>
            </a:extLst>
          </p:cNvPr>
          <p:cNvSpPr txBox="1"/>
          <p:nvPr/>
        </p:nvSpPr>
        <p:spPr>
          <a:xfrm>
            <a:off x="4352751" y="935231"/>
            <a:ext cx="7255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Service Hall Application Cases</a:t>
            </a:r>
          </a:p>
        </p:txBody>
      </p:sp>
      <p:pic>
        <p:nvPicPr>
          <p:cNvPr id="34" name="Picture 33" descr="A child looking at a robot&#10;&#10;Description automatically generated">
            <a:extLst>
              <a:ext uri="{FF2B5EF4-FFF2-40B4-BE49-F238E27FC236}">
                <a16:creationId xmlns:a16="http://schemas.microsoft.com/office/drawing/2014/main" id="{AA39193F-6DFF-82F9-0341-5A03F73B6A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1" y="4269595"/>
            <a:ext cx="2743200" cy="24252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028F0C7-CDFA-3F99-46FB-09C3202224F0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AAA191-2396-32E3-24FA-A05524C646C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11EF0D2-97E2-04E2-4843-D98ED40863A5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1812DD3-4FE1-83DD-6D9D-7B9E1948CD53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EA091303-DA6E-F2E9-A9A5-40211F597C6B}"/>
              </a:ext>
            </a:extLst>
          </p:cNvPr>
          <p:cNvSpPr/>
          <p:nvPr/>
        </p:nvSpPr>
        <p:spPr>
          <a:xfrm>
            <a:off x="4127924" y="108405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93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E373C3A-94E4-8CCB-1241-8C8C8E1C273B}"/>
              </a:ext>
            </a:extLst>
          </p:cNvPr>
          <p:cNvGrpSpPr/>
          <p:nvPr/>
        </p:nvGrpSpPr>
        <p:grpSpPr>
          <a:xfrm>
            <a:off x="746024" y="455122"/>
            <a:ext cx="3440693" cy="3208084"/>
            <a:chOff x="364153" y="850366"/>
            <a:chExt cx="4326898" cy="4034378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4E11E013-A8B3-E361-9AF2-B1923D851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06977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772FC31E-E49D-EBF4-554D-980C873BA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64153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4B4E97DA-2205-B784-366E-C1B1E85B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15058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2ECD09D8-4660-2649-19D5-9678B7BC0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513194" y="3989511"/>
              <a:ext cx="1677637" cy="862864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0E5675AE-0772-6446-1472-4ED4EC992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3341192" y="3413878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0B8DC4D9-1C26-9BF2-6480-1CE09D209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41192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0DE193C3-C537-583A-54B8-ABD870AA9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396808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709484-C2B4-E136-1A2D-3E160F68B8CE}"/>
              </a:ext>
            </a:extLst>
          </p:cNvPr>
          <p:cNvCxnSpPr>
            <a:cxnSpLocks/>
          </p:cNvCxnSpPr>
          <p:nvPr/>
        </p:nvCxnSpPr>
        <p:spPr>
          <a:xfrm>
            <a:off x="4255806" y="1989921"/>
            <a:ext cx="7343864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42ECB4-CA0C-AA51-716D-6AB12CF0B77E}"/>
              </a:ext>
            </a:extLst>
          </p:cNvPr>
          <p:cNvSpPr txBox="1"/>
          <p:nvPr/>
        </p:nvSpPr>
        <p:spPr>
          <a:xfrm>
            <a:off x="4344042" y="1120460"/>
            <a:ext cx="7255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Service Hall Application Cases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002328-94BB-37BB-DDC6-F98572A3051D}"/>
              </a:ext>
            </a:extLst>
          </p:cNvPr>
          <p:cNvGrpSpPr/>
          <p:nvPr/>
        </p:nvGrpSpPr>
        <p:grpSpPr>
          <a:xfrm>
            <a:off x="5236350" y="2787344"/>
            <a:ext cx="6043086" cy="830997"/>
            <a:chOff x="6489413" y="1590244"/>
            <a:chExt cx="6043086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3E0BFB-20FA-C270-69C7-A6531F802A0A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As the first robotic salesman in the flagship service hall, it provides help  and guidance to customers, as well as inquiry and reception services</a:t>
              </a:r>
            </a:p>
          </p:txBody>
        </p:sp>
        <p:pic>
          <p:nvPicPr>
            <p:cNvPr id="17" name="Picture 16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66A1E048-4983-779D-A61C-063DD7746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9C1D23-D173-A132-BB5A-C866AFC8A855}"/>
              </a:ext>
            </a:extLst>
          </p:cNvPr>
          <p:cNvGrpSpPr/>
          <p:nvPr/>
        </p:nvGrpSpPr>
        <p:grpSpPr>
          <a:xfrm>
            <a:off x="5236350" y="4924730"/>
            <a:ext cx="6224902" cy="338554"/>
            <a:chOff x="6489413" y="3654655"/>
            <a:chExt cx="6224902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9401BE-35CB-9C87-1FA5-6514C15548C0}"/>
                </a:ext>
              </a:extLst>
            </p:cNvPr>
            <p:cNvSpPr txBox="1"/>
            <p:nvPr/>
          </p:nvSpPr>
          <p:spPr>
            <a:xfrm>
              <a:off x="6933032" y="3654655"/>
              <a:ext cx="5781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Providing inquiry service and simple business processing, etc.</a:t>
              </a:r>
            </a:p>
          </p:txBody>
        </p:sp>
        <p:pic>
          <p:nvPicPr>
            <p:cNvPr id="20" name="Picture 19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4F9C184D-7888-0F9D-9A17-A88A88241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CEDBEC-EBE3-03B7-52BF-3359BC8AB7F3}"/>
              </a:ext>
            </a:extLst>
          </p:cNvPr>
          <p:cNvGrpSpPr/>
          <p:nvPr/>
        </p:nvGrpSpPr>
        <p:grpSpPr>
          <a:xfrm>
            <a:off x="5236350" y="3856037"/>
            <a:ext cx="6020667" cy="830997"/>
            <a:chOff x="5504517" y="4888925"/>
            <a:chExt cx="6020667" cy="830997"/>
          </a:xfrm>
        </p:grpSpPr>
        <p:pic>
          <p:nvPicPr>
            <p:cNvPr id="22" name="Picture 21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69E9B8A3-A882-5CF2-938F-01D90EA6D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562C31-F659-599A-E06E-64B4B062EF4A}"/>
                </a:ext>
              </a:extLst>
            </p:cNvPr>
            <p:cNvSpPr txBox="1"/>
            <p:nvPr/>
          </p:nvSpPr>
          <p:spPr>
            <a:xfrm>
              <a:off x="5948136" y="488892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 Telstra Intelligent Café,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servers as a robotic waiter, selling coffee to customers, improving sales volume and attracting attention</a:t>
              </a:r>
            </a:p>
          </p:txBody>
        </p:sp>
      </p:grpSp>
      <p:pic>
        <p:nvPicPr>
          <p:cNvPr id="28" name="Picture 27" descr="A robot in a room with people around it&#10;&#10;Description automatically generated">
            <a:extLst>
              <a:ext uri="{FF2B5EF4-FFF2-40B4-BE49-F238E27FC236}">
                <a16:creationId xmlns:a16="http://schemas.microsoft.com/office/drawing/2014/main" id="{9801CB7C-127D-CAA9-0BF3-BA90918646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"/>
          <a:stretch/>
        </p:blipFill>
        <p:spPr>
          <a:xfrm>
            <a:off x="1098152" y="4143826"/>
            <a:ext cx="2743200" cy="25378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987FC5-8C71-0D34-6957-C2AF4109158B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8EE4F2D-13B1-B086-A2F3-B3C726E3F72A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9CF6F9-9B45-4016-AF23-8810A204EAA8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9A3B4AE-24CA-7562-54FF-6730FEB259F0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53CA5154-3429-182B-D3C6-1264DA61C284}"/>
              </a:ext>
            </a:extLst>
          </p:cNvPr>
          <p:cNvSpPr/>
          <p:nvPr/>
        </p:nvSpPr>
        <p:spPr>
          <a:xfrm>
            <a:off x="4177399" y="1269288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60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62004D9-F94C-8E09-7ED2-F71B281C8508}"/>
              </a:ext>
            </a:extLst>
          </p:cNvPr>
          <p:cNvGrpSpPr/>
          <p:nvPr/>
        </p:nvGrpSpPr>
        <p:grpSpPr>
          <a:xfrm>
            <a:off x="714266" y="1278766"/>
            <a:ext cx="3233892" cy="3907918"/>
            <a:chOff x="389525" y="850366"/>
            <a:chExt cx="4007987" cy="4843354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CA1264F5-2BC6-58E7-1DED-31EB2F82F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2349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A9BCA7CE-C1D8-DEB1-820D-4B1331CE5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89525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BE45D0B5-8D7E-46E4-D977-23B5737BE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40430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CC4929CF-7332-B9DB-493F-CDC94108E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38909" y="4607029"/>
              <a:ext cx="2112816" cy="1086691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9137C6D3-B02B-F67D-8DA3-096251AD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80856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AD769432-6937-C978-578A-103F241D8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66564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5469AE4C-B075-ED12-D775-D16E7B437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422180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F7D79FF-BB94-FE21-3B5F-73A75E577046}"/>
              </a:ext>
            </a:extLst>
          </p:cNvPr>
          <p:cNvCxnSpPr>
            <a:cxnSpLocks/>
          </p:cNvCxnSpPr>
          <p:nvPr/>
        </p:nvCxnSpPr>
        <p:spPr>
          <a:xfrm>
            <a:off x="5107107" y="2041195"/>
            <a:ext cx="6535467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DDBFBC4-44A5-2B0B-65D0-7C4D2FBCDEB6}"/>
              </a:ext>
            </a:extLst>
          </p:cNvPr>
          <p:cNvSpPr txBox="1"/>
          <p:nvPr/>
        </p:nvSpPr>
        <p:spPr>
          <a:xfrm>
            <a:off x="5339247" y="647824"/>
            <a:ext cx="6303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Airport Application Cases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CDB84E-8A49-622D-228A-F819F3FAB6BE}"/>
              </a:ext>
            </a:extLst>
          </p:cNvPr>
          <p:cNvGrpSpPr/>
          <p:nvPr/>
        </p:nvGrpSpPr>
        <p:grpSpPr>
          <a:xfrm>
            <a:off x="4943778" y="2567226"/>
            <a:ext cx="4054192" cy="861774"/>
            <a:chOff x="5260724" y="2787344"/>
            <a:chExt cx="4054192" cy="86177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7C891B-B3DA-A134-EE7F-72DE0A7EB15B}"/>
                </a:ext>
              </a:extLst>
            </p:cNvPr>
            <p:cNvSpPr txBox="1"/>
            <p:nvPr/>
          </p:nvSpPr>
          <p:spPr>
            <a:xfrm>
              <a:off x="5702386" y="2787344"/>
              <a:ext cx="361253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UBTECH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-SLAM technology empowers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to move freely in an extra-large scale landscape of over 200,000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m</a:t>
              </a:r>
              <a:r>
                <a:rPr lang="en-US" sz="1800" kern="100" baseline="30000" dirty="0" err="1">
                  <a:solidFill>
                    <a:schemeClr val="accent5">
                      <a:lumMod val="75000"/>
                    </a:schemeClr>
                  </a:solidFill>
                  <a:effectLst/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2</a:t>
              </a:r>
              <a:endParaRPr lang="en-US" sz="1800" kern="1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7FDC2318-0027-320F-C15F-0086DC468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724" y="2877629"/>
              <a:ext cx="326659" cy="312759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2A2D2-EDE6-8CF9-9CDA-60E2BA98A861}"/>
              </a:ext>
            </a:extLst>
          </p:cNvPr>
          <p:cNvGrpSpPr/>
          <p:nvPr/>
        </p:nvGrpSpPr>
        <p:grpSpPr>
          <a:xfrm>
            <a:off x="4918169" y="4564052"/>
            <a:ext cx="4054192" cy="1323439"/>
            <a:chOff x="5260725" y="3812319"/>
            <a:chExt cx="4054192" cy="1323439"/>
          </a:xfrm>
        </p:grpSpPr>
        <p:pic>
          <p:nvPicPr>
            <p:cNvPr id="18" name="Picture 1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F572A7EF-29F3-5565-B926-80F11ABB7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725" y="3870158"/>
              <a:ext cx="326658" cy="31332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BB151D-EAEE-DD2D-4817-F2E61FB74FB7}"/>
                </a:ext>
              </a:extLst>
            </p:cNvPr>
            <p:cNvSpPr txBox="1"/>
            <p:nvPr/>
          </p:nvSpPr>
          <p:spPr>
            <a:xfrm>
              <a:off x="5679969" y="3812319"/>
              <a:ext cx="36349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Passengers can use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for terminal guidance, flight information inquiry, destination inquiry, business process inquiry, airport services, passenger instruction, etc.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A1046C4-0031-561C-AD97-CC502CB1C989}"/>
              </a:ext>
            </a:extLst>
          </p:cNvPr>
          <p:cNvSpPr txBox="1"/>
          <p:nvPr/>
        </p:nvSpPr>
        <p:spPr>
          <a:xfrm>
            <a:off x="6065526" y="1388223"/>
            <a:ext cx="5577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i="0" u="none" strike="noStrike" baseline="0" dirty="0">
                <a:solidFill>
                  <a:srgbClr val="00AFEF"/>
                </a:solidFill>
                <a:latin typeface="Roboto" pitchFamily="2" charset="0"/>
                <a:ea typeface="Roboto" pitchFamily="2" charset="0"/>
              </a:rPr>
              <a:t>A breakthrough of robotic application in Positioning and Navigation in extra-large scale landscape.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26" name="Picture 25" descr="A robot in a large building&#10;&#10;Description automatically generated">
            <a:extLst>
              <a:ext uri="{FF2B5EF4-FFF2-40B4-BE49-F238E27FC236}">
                <a16:creationId xmlns:a16="http://schemas.microsoft.com/office/drawing/2014/main" id="{9F6E246F-C11E-C2B2-4C06-7A62CB0B21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85" y="4643316"/>
            <a:ext cx="2377440" cy="1586466"/>
          </a:xfrm>
          <a:prstGeom prst="rect">
            <a:avLst/>
          </a:prstGeom>
        </p:spPr>
      </p:pic>
      <p:pic>
        <p:nvPicPr>
          <p:cNvPr id="28" name="Picture 27" descr="A robot in a building&#10;&#10;Description automatically generated">
            <a:extLst>
              <a:ext uri="{FF2B5EF4-FFF2-40B4-BE49-F238E27FC236}">
                <a16:creationId xmlns:a16="http://schemas.microsoft.com/office/drawing/2014/main" id="{082BB5C2-1279-FFB3-2BAB-351707F487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85" y="2637514"/>
            <a:ext cx="2377440" cy="176219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19AB476-AE6D-EC95-3954-19B8712BDACE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85E939-4019-DC99-8BBB-C21FAE0837D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5CAAFD-85F8-71CC-20E7-748D493686F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F8E5F9F-52F1-66C1-962F-99D0E380596B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9D4E7FB-DC6D-E9E6-1611-24DB2A9E7C8D}"/>
              </a:ext>
            </a:extLst>
          </p:cNvPr>
          <p:cNvSpPr/>
          <p:nvPr/>
        </p:nvSpPr>
        <p:spPr>
          <a:xfrm>
            <a:off x="5052154" y="80586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0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3DF1FB-4533-DB1F-CB63-5C63080E7059}"/>
              </a:ext>
            </a:extLst>
          </p:cNvPr>
          <p:cNvCxnSpPr>
            <a:cxnSpLocks/>
          </p:cNvCxnSpPr>
          <p:nvPr/>
        </p:nvCxnSpPr>
        <p:spPr>
          <a:xfrm>
            <a:off x="5113098" y="1650764"/>
            <a:ext cx="6503839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D74942-E091-E224-C20A-DCFE3D8368A8}"/>
              </a:ext>
            </a:extLst>
          </p:cNvPr>
          <p:cNvGrpSpPr/>
          <p:nvPr/>
        </p:nvGrpSpPr>
        <p:grpSpPr>
          <a:xfrm>
            <a:off x="5250904" y="2393323"/>
            <a:ext cx="6043086" cy="584775"/>
            <a:chOff x="6489413" y="1590244"/>
            <a:chExt cx="6043086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1FC555-1B17-7E08-8221-E4ACA6303DE3}"/>
                </a:ext>
              </a:extLst>
            </p:cNvPr>
            <p:cNvSpPr txBox="1"/>
            <p:nvPr/>
          </p:nvSpPr>
          <p:spPr>
            <a:xfrm>
              <a:off x="6955449" y="1590244"/>
              <a:ext cx="55770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Cloud intelligent Q&amp;A System with deep customization, Richness and Learning extension</a:t>
              </a:r>
            </a:p>
          </p:txBody>
        </p:sp>
        <p:pic>
          <p:nvPicPr>
            <p:cNvPr id="20" name="Picture 19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E0C3C86E-DB5D-327E-3D14-194A21890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1642078"/>
              <a:ext cx="281289" cy="3799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5B280-C8CD-0AF1-F0E2-308E21D9B938}"/>
              </a:ext>
            </a:extLst>
          </p:cNvPr>
          <p:cNvGrpSpPr/>
          <p:nvPr/>
        </p:nvGrpSpPr>
        <p:grpSpPr>
          <a:xfrm>
            <a:off x="5250904" y="4288621"/>
            <a:ext cx="6002235" cy="584775"/>
            <a:chOff x="6489413" y="3567219"/>
            <a:chExt cx="6002235" cy="5847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4E67F5-FE32-707A-5409-ADF711A8DDE5}"/>
                </a:ext>
              </a:extLst>
            </p:cNvPr>
            <p:cNvSpPr txBox="1"/>
            <p:nvPr/>
          </p:nvSpPr>
          <p:spPr>
            <a:xfrm>
              <a:off x="6914599" y="3567219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only one in China to realize autonomous localization and navigation of robots in large scenes</a:t>
              </a:r>
            </a:p>
          </p:txBody>
        </p:sp>
        <p:pic>
          <p:nvPicPr>
            <p:cNvPr id="23" name="Picture 22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E5486388-3C62-CA67-117A-E6CD374EF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413" y="3667270"/>
              <a:ext cx="326658" cy="31332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E73F6E-0335-13FC-7776-61B371BAAA27}"/>
              </a:ext>
            </a:extLst>
          </p:cNvPr>
          <p:cNvGrpSpPr/>
          <p:nvPr/>
        </p:nvGrpSpPr>
        <p:grpSpPr>
          <a:xfrm>
            <a:off x="5250904" y="3217861"/>
            <a:ext cx="6020667" cy="830997"/>
            <a:chOff x="5504517" y="4888925"/>
            <a:chExt cx="6020667" cy="830997"/>
          </a:xfrm>
        </p:grpSpPr>
        <p:pic>
          <p:nvPicPr>
            <p:cNvPr id="25" name="Picture 24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FEFEBE2B-EFFC-2E33-EAA0-6240E0A0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517" y="5031005"/>
              <a:ext cx="326659" cy="31275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B02D69-1241-DBA9-5315-022D39A3E369}"/>
                </a:ext>
              </a:extLst>
            </p:cNvPr>
            <p:cNvSpPr txBox="1"/>
            <p:nvPr/>
          </p:nvSpPr>
          <p:spPr>
            <a:xfrm>
              <a:off x="5948136" y="4888925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If you encounter a question-and-answer blind area or have urgent affairs to deal with, you can contact the video customer service center by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BA0EE9-35AC-4632-A8CE-EC6E4C7C7368}"/>
              </a:ext>
            </a:extLst>
          </p:cNvPr>
          <p:cNvGrpSpPr/>
          <p:nvPr/>
        </p:nvGrpSpPr>
        <p:grpSpPr>
          <a:xfrm>
            <a:off x="5250904" y="5113158"/>
            <a:ext cx="6107386" cy="830997"/>
            <a:chOff x="5233856" y="4793449"/>
            <a:chExt cx="6107386" cy="83099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613043-6CA3-0E20-07EB-7D31314E407B}"/>
                </a:ext>
              </a:extLst>
            </p:cNvPr>
            <p:cNvSpPr txBox="1"/>
            <p:nvPr/>
          </p:nvSpPr>
          <p:spPr>
            <a:xfrm>
              <a:off x="5703232" y="4793449"/>
              <a:ext cx="56380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Cloud service base flight information integration, which is accurate, efficient and real-time, guide customers to self- check-in machine</a:t>
              </a:r>
            </a:p>
          </p:txBody>
        </p:sp>
        <p:pic>
          <p:nvPicPr>
            <p:cNvPr id="29" name="Picture 28" descr="A blue text and arrow pointing up to a cloud&#10;&#10;Description automatically generated">
              <a:extLst>
                <a:ext uri="{FF2B5EF4-FFF2-40B4-BE49-F238E27FC236}">
                  <a16:creationId xmlns:a16="http://schemas.microsoft.com/office/drawing/2014/main" id="{55BDAFB2-5B77-FA0F-F363-14F132C24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3856" y="4908943"/>
              <a:ext cx="442235" cy="35378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662956-BB0B-FCFF-C553-29741344CD96}"/>
              </a:ext>
            </a:extLst>
          </p:cNvPr>
          <p:cNvGrpSpPr/>
          <p:nvPr/>
        </p:nvGrpSpPr>
        <p:grpSpPr>
          <a:xfrm>
            <a:off x="785205" y="335390"/>
            <a:ext cx="3233892" cy="3907918"/>
            <a:chOff x="389525" y="850366"/>
            <a:chExt cx="4007987" cy="4843354"/>
          </a:xfrm>
        </p:grpSpPr>
        <p:pic>
          <p:nvPicPr>
            <p:cNvPr id="31" name="Picture 30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2440770A-8F85-FF43-90EB-00AC0044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2349" y="855836"/>
              <a:ext cx="1511537" cy="1259998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2" name="Picture 3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39AAA613-0080-584B-722A-B99D54211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389525" y="1707625"/>
              <a:ext cx="1089015" cy="1566731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3" name="Picture 32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FB83E448-F114-167B-D13C-6E67F1047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440430" y="3180510"/>
              <a:ext cx="1369347" cy="147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4" name="Picture 33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A6FEBABD-A159-14E4-6621-0BC1E9B11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338909" y="4607029"/>
              <a:ext cx="2112816" cy="1086691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5" name="Picture 34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E4FF63AF-D597-6B0C-A187-8999E7D9A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980856" y="3180510"/>
              <a:ext cx="1349859" cy="147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6" name="Picture 35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8A930719-A80D-85EE-8297-89E739349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366564" y="1841201"/>
              <a:ext cx="1030948" cy="131727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7" name="Picture 3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693294D5-FB7A-E478-6541-E9B0FDA5E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422180" y="850366"/>
              <a:ext cx="1511537" cy="1216320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pic>
        <p:nvPicPr>
          <p:cNvPr id="39" name="Picture 38" descr="People standing in a lobby of an airport&#10;&#10;Description automatically generated">
            <a:extLst>
              <a:ext uri="{FF2B5EF4-FFF2-40B4-BE49-F238E27FC236}">
                <a16:creationId xmlns:a16="http://schemas.microsoft.com/office/drawing/2014/main" id="{D912CEAF-C08C-1E65-406A-939694CC30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77" y="4590695"/>
            <a:ext cx="2743200" cy="204365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09021B5-1C76-51A1-E08B-CE2C35B1A754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FFBCB0-52F7-D13E-2168-B339A4F2426F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0A9B0D-B1C1-407B-4B4A-99DA5CCE37B2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1407A3A-5824-2E4D-55B9-52F8F8D4C74E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95B007-44E9-2D26-1DC1-A39C3E382163}"/>
              </a:ext>
            </a:extLst>
          </p:cNvPr>
          <p:cNvGrpSpPr/>
          <p:nvPr/>
        </p:nvGrpSpPr>
        <p:grpSpPr>
          <a:xfrm>
            <a:off x="5106235" y="752392"/>
            <a:ext cx="6503839" cy="630942"/>
            <a:chOff x="5138735" y="647824"/>
            <a:chExt cx="6503839" cy="630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A5C867-9772-6EEE-C04F-75DD6FAFECCC}"/>
                </a:ext>
              </a:extLst>
            </p:cNvPr>
            <p:cNvSpPr txBox="1"/>
            <p:nvPr/>
          </p:nvSpPr>
          <p:spPr>
            <a:xfrm>
              <a:off x="5339247" y="647824"/>
              <a:ext cx="630332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Airport Application Cases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AA8A90-7323-D7E7-BE32-39A534062AB3}"/>
                </a:ext>
              </a:extLst>
            </p:cNvPr>
            <p:cNvSpPr/>
            <p:nvPr/>
          </p:nvSpPr>
          <p:spPr>
            <a:xfrm>
              <a:off x="5138735" y="796652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0578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76E8CF-4754-AD94-D18E-535FECBECECC}"/>
              </a:ext>
            </a:extLst>
          </p:cNvPr>
          <p:cNvGrpSpPr/>
          <p:nvPr/>
        </p:nvGrpSpPr>
        <p:grpSpPr>
          <a:xfrm>
            <a:off x="7893477" y="281676"/>
            <a:ext cx="3939600" cy="3660390"/>
            <a:chOff x="0" y="1136591"/>
            <a:chExt cx="3939600" cy="3660390"/>
          </a:xfrm>
        </p:grpSpPr>
        <p:pic>
          <p:nvPicPr>
            <p:cNvPr id="5" name="Picture 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4AEB9D02-0822-B4CA-2FDE-DFF41D9CB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34968" y="1141354"/>
              <a:ext cx="1316284" cy="1097237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6" name="Picture 5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F847CE55-AAAF-94C0-F636-88D732F28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449346" y="1883113"/>
              <a:ext cx="948341" cy="1364348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7" name="Picture 6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8C697508-C426-DE89-5B18-C177310E0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0" y="3516116"/>
              <a:ext cx="1192461" cy="1280865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8" name="Picture 7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44182E97-CE83-E4BF-9057-57E98D160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1449959" y="3870236"/>
              <a:ext cx="1460928" cy="751403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9" name="Picture 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3AFB1A97-18E7-A276-DF5D-CB68191EB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2705941" y="3165738"/>
              <a:ext cx="1175491" cy="1280866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0" name="Picture 9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B45DCF82-7DD3-D8C9-D278-85E8318AE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3041825" y="1999435"/>
              <a:ext cx="897775" cy="1147116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83386A3E-5ACC-BF72-916E-489C313FD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2219432" y="1136591"/>
              <a:ext cx="1316284" cy="1059201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AE4219-F03C-E89F-F911-97A631334D41}"/>
              </a:ext>
            </a:extLst>
          </p:cNvPr>
          <p:cNvCxnSpPr>
            <a:cxnSpLocks/>
          </p:cNvCxnSpPr>
          <p:nvPr/>
        </p:nvCxnSpPr>
        <p:spPr>
          <a:xfrm>
            <a:off x="358923" y="1969369"/>
            <a:ext cx="7096200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E725C24-4D4E-51FB-E78B-D7BB5A756B41}"/>
              </a:ext>
            </a:extLst>
          </p:cNvPr>
          <p:cNvSpPr txBox="1"/>
          <p:nvPr/>
        </p:nvSpPr>
        <p:spPr>
          <a:xfrm>
            <a:off x="734830" y="605840"/>
            <a:ext cx="7255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Government affairs </a:t>
            </a:r>
          </a:p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Application Cases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B57ED6-895F-CA66-1A63-12EFB84A8F58}"/>
              </a:ext>
            </a:extLst>
          </p:cNvPr>
          <p:cNvGrpSpPr/>
          <p:nvPr/>
        </p:nvGrpSpPr>
        <p:grpSpPr>
          <a:xfrm>
            <a:off x="870937" y="4810642"/>
            <a:ext cx="5932032" cy="584775"/>
            <a:chOff x="870671" y="4551542"/>
            <a:chExt cx="5932032" cy="584775"/>
          </a:xfrm>
        </p:grpSpPr>
        <p:pic>
          <p:nvPicPr>
            <p:cNvPr id="16" name="Picture 15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919ED27E-684B-39EF-1F85-F5B84E857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44990D-4A2D-25DC-4B1E-F3D127C69C5B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provides guided tours function to guide visitors along established routes or to designated locations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20FD6C-B8CE-DC64-350F-B3925902EB87}"/>
              </a:ext>
            </a:extLst>
          </p:cNvPr>
          <p:cNvGrpSpPr/>
          <p:nvPr/>
        </p:nvGrpSpPr>
        <p:grpSpPr>
          <a:xfrm>
            <a:off x="858677" y="2760692"/>
            <a:ext cx="5985143" cy="830997"/>
            <a:chOff x="858411" y="2501592"/>
            <a:chExt cx="5985143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D54BEE-425A-19A6-C908-4FEE0152D276}"/>
                </a:ext>
              </a:extLst>
            </p:cNvPr>
            <p:cNvSpPr txBox="1"/>
            <p:nvPr/>
          </p:nvSpPr>
          <p:spPr>
            <a:xfrm>
              <a:off x="1266504" y="2501592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When visitor arrived,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could automatically  great guests,  to say customized greeting words, also to play pictures, video and promotional information at the same time.</a:t>
              </a:r>
            </a:p>
          </p:txBody>
        </p:sp>
        <p:pic>
          <p:nvPicPr>
            <p:cNvPr id="21" name="Picture 20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C223E871-225B-E62D-2AB2-078C746F2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204F1D-29B5-8825-2CCD-D3B6967413C1}"/>
              </a:ext>
            </a:extLst>
          </p:cNvPr>
          <p:cNvGrpSpPr/>
          <p:nvPr/>
        </p:nvGrpSpPr>
        <p:grpSpPr>
          <a:xfrm>
            <a:off x="846103" y="3785667"/>
            <a:ext cx="5975298" cy="830997"/>
            <a:chOff x="845837" y="3526567"/>
            <a:chExt cx="5975298" cy="830997"/>
          </a:xfrm>
        </p:grpSpPr>
        <p:pic>
          <p:nvPicPr>
            <p:cNvPr id="19" name="Picture 18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AAC26D92-0F8C-7579-D867-1A8767E48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C12790-91A9-1AFE-FB66-3D63B0A03D6E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Interactive modes of voice and touch screen, enable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to share part of the inquiry work and relieve the lack of manpower situation</a:t>
              </a:r>
            </a:p>
          </p:txBody>
        </p:sp>
      </p:grpSp>
      <p:pic>
        <p:nvPicPr>
          <p:cNvPr id="24" name="Picture 23" descr="A robot standing in front of a wall&#10;&#10;Description automatically generated">
            <a:extLst>
              <a:ext uri="{FF2B5EF4-FFF2-40B4-BE49-F238E27FC236}">
                <a16:creationId xmlns:a16="http://schemas.microsoft.com/office/drawing/2014/main" id="{DD41FCF0-938F-BC81-BA9E-EB61BF949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00" y="4551542"/>
            <a:ext cx="2743200" cy="201184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A3DF10C-A8EF-3A40-877D-521D5AFD0B31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28DE8DB-E821-9145-92BE-3B6718D4812D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0E7DAF9-DFA0-D734-0817-A8BE5ED0CC7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13224F2-BC81-076D-554A-F06E64D3A34A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5ED4AF1C-1E54-FE3E-FD3B-FB96FB17CC4F}"/>
              </a:ext>
            </a:extLst>
          </p:cNvPr>
          <p:cNvSpPr/>
          <p:nvPr/>
        </p:nvSpPr>
        <p:spPr>
          <a:xfrm>
            <a:off x="58648" y="694912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10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C55C5E-6D08-D0A6-1CE0-5DC315C576DF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2D4653-6733-D98A-E886-1B7ED3A8BE61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2B3333-7462-CA07-4892-1FF36143BA1D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63CAA4-97E3-1288-D975-2C849DF0C0D9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1B43F7-40DF-D5AB-40D3-0FD44352C424}"/>
              </a:ext>
            </a:extLst>
          </p:cNvPr>
          <p:cNvCxnSpPr>
            <a:cxnSpLocks/>
          </p:cNvCxnSpPr>
          <p:nvPr/>
        </p:nvCxnSpPr>
        <p:spPr>
          <a:xfrm>
            <a:off x="450277" y="1958878"/>
            <a:ext cx="6241248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4AD14F-015D-F0B3-4B4A-D1AF20A7CE8F}"/>
              </a:ext>
            </a:extLst>
          </p:cNvPr>
          <p:cNvSpPr txBox="1"/>
          <p:nvPr/>
        </p:nvSpPr>
        <p:spPr>
          <a:xfrm>
            <a:off x="673760" y="552103"/>
            <a:ext cx="56586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Party Building Application Cases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4773655-2FD4-0D55-001B-020B3DF084A4}"/>
              </a:ext>
            </a:extLst>
          </p:cNvPr>
          <p:cNvSpPr/>
          <p:nvPr/>
        </p:nvSpPr>
        <p:spPr>
          <a:xfrm>
            <a:off x="58648" y="694912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F2B5B5-137A-660D-3C24-854B9CE86375}"/>
              </a:ext>
            </a:extLst>
          </p:cNvPr>
          <p:cNvGrpSpPr/>
          <p:nvPr/>
        </p:nvGrpSpPr>
        <p:grpSpPr>
          <a:xfrm>
            <a:off x="7709915" y="474353"/>
            <a:ext cx="4027798" cy="3576354"/>
            <a:chOff x="7709915" y="474353"/>
            <a:chExt cx="4027798" cy="3576354"/>
          </a:xfrm>
        </p:grpSpPr>
        <p:pic>
          <p:nvPicPr>
            <p:cNvPr id="12" name="Picture 11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2BBF5499-36AC-B217-555C-23BA117E5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551742" y="479241"/>
              <a:ext cx="1350769" cy="1125984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3" name="Picture 1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8252E22E-C334-E8C3-688F-CF478BA0B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709915" y="1136879"/>
              <a:ext cx="973187" cy="1400093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4" name="Picture 13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81DD810C-1197-B32D-7F36-4F9498AF1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8201508" y="2556662"/>
              <a:ext cx="1223703" cy="1314423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5" name="Picture 14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5E989348-CE92-065F-4120-42242A1E8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9182846" y="3279618"/>
              <a:ext cx="1499203" cy="771089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6" name="Picture 15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24C7A978-A6ED-0926-FFEA-9F602726E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471733" y="2556662"/>
              <a:ext cx="1206287" cy="1314424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7" name="Picture 16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01EAD2AA-3CDD-5C16-DA9C-5967774C3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816417" y="1359802"/>
              <a:ext cx="921296" cy="1177170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8" name="Picture 17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48BBFD55-D1E2-B09A-A742-15E8CFDDA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972478" y="474353"/>
              <a:ext cx="1350769" cy="1086952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911FCA-7DA6-7D28-730B-473CDE4D7225}"/>
              </a:ext>
            </a:extLst>
          </p:cNvPr>
          <p:cNvGrpSpPr/>
          <p:nvPr/>
        </p:nvGrpSpPr>
        <p:grpSpPr>
          <a:xfrm>
            <a:off x="741061" y="4493124"/>
            <a:ext cx="5932032" cy="830997"/>
            <a:chOff x="870671" y="4551542"/>
            <a:chExt cx="5932032" cy="830997"/>
          </a:xfrm>
        </p:grpSpPr>
        <p:pic>
          <p:nvPicPr>
            <p:cNvPr id="22" name="Picture 2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2587DB1B-A666-3108-6FAC-DB324684D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B9D6E1-1C9F-7DDD-7EAD-BE8ABA7C7566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Hundreds of party Constitution questions and answers on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cloud, party member can consult party affairs knowledge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471C4D-2999-CF50-E09A-11054937D1B8}"/>
              </a:ext>
            </a:extLst>
          </p:cNvPr>
          <p:cNvGrpSpPr/>
          <p:nvPr/>
        </p:nvGrpSpPr>
        <p:grpSpPr>
          <a:xfrm>
            <a:off x="728801" y="2501622"/>
            <a:ext cx="5985143" cy="830997"/>
            <a:chOff x="858411" y="2501592"/>
            <a:chExt cx="5985143" cy="8309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0452BE-7663-C32B-0A5E-18A5BDAC1C69}"/>
                </a:ext>
              </a:extLst>
            </p:cNvPr>
            <p:cNvSpPr txBox="1"/>
            <p:nvPr/>
          </p:nvSpPr>
          <p:spPr>
            <a:xfrm>
              <a:off x="1266504" y="2501592"/>
              <a:ext cx="5577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Read and listen to the “People’s Daily” 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and view the party building work on a certain day through the “Party building calendar” function</a:t>
              </a:r>
            </a:p>
          </p:txBody>
        </p:sp>
        <p:pic>
          <p:nvPicPr>
            <p:cNvPr id="26" name="Picture 2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DD958382-7B24-A9BA-9C73-D5764FFAD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3297D42-E8A5-E506-DB04-8CC51283AA0A}"/>
              </a:ext>
            </a:extLst>
          </p:cNvPr>
          <p:cNvGrpSpPr/>
          <p:nvPr/>
        </p:nvGrpSpPr>
        <p:grpSpPr>
          <a:xfrm>
            <a:off x="716227" y="3497373"/>
            <a:ext cx="5975298" cy="830997"/>
            <a:chOff x="845837" y="3526567"/>
            <a:chExt cx="5975298" cy="830997"/>
          </a:xfrm>
        </p:grpSpPr>
        <p:pic>
          <p:nvPicPr>
            <p:cNvPr id="28" name="Picture 2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4FAF1CD-2175-6B62-5059-5F356376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8C2152-86BC-7170-3300-AF533731C67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Through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, we can learn the video course of Party building, consult “Study hard” speeches and articles, consult ideological policies and party history materials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98A1C5-6DAD-FE25-3C89-A4EDC0F6C80A}"/>
              </a:ext>
            </a:extLst>
          </p:cNvPr>
          <p:cNvGrpSpPr/>
          <p:nvPr/>
        </p:nvGrpSpPr>
        <p:grpSpPr>
          <a:xfrm>
            <a:off x="716227" y="5488876"/>
            <a:ext cx="5969476" cy="1077218"/>
            <a:chOff x="722050" y="5362257"/>
            <a:chExt cx="5969476" cy="1077218"/>
          </a:xfrm>
        </p:grpSpPr>
        <p:pic>
          <p:nvPicPr>
            <p:cNvPr id="31" name="Picture 3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9EBB67B0-8112-D4E2-DE38-26886D08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7A0ADD-A793-ED07-FF7F-3C3B90AE1126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has built-in interactive function such as “the strongest brain in Party building” and “talking pictures with me”, and built-in red song and dance to enhance interaction with party members of the masses</a:t>
              </a:r>
            </a:p>
          </p:txBody>
        </p:sp>
      </p:grpSp>
      <p:pic>
        <p:nvPicPr>
          <p:cNvPr id="36" name="Picture 35" descr="A group of people standing in a room with a robot&#10;&#10;Description automatically generated">
            <a:extLst>
              <a:ext uri="{FF2B5EF4-FFF2-40B4-BE49-F238E27FC236}">
                <a16:creationId xmlns:a16="http://schemas.microsoft.com/office/drawing/2014/main" id="{CBAC91EB-D7F3-F586-A3E9-62DBCFFA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742" y="4594718"/>
            <a:ext cx="2743200" cy="19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F7D79FF-BB94-FE21-3B5F-73A75E577046}"/>
              </a:ext>
            </a:extLst>
          </p:cNvPr>
          <p:cNvCxnSpPr>
            <a:cxnSpLocks/>
          </p:cNvCxnSpPr>
          <p:nvPr/>
        </p:nvCxnSpPr>
        <p:spPr>
          <a:xfrm>
            <a:off x="876939" y="2066832"/>
            <a:ext cx="6535467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DDBFBC4-44A5-2B0B-65D0-7C4D2FBCDEB6}"/>
              </a:ext>
            </a:extLst>
          </p:cNvPr>
          <p:cNvSpPr txBox="1"/>
          <p:nvPr/>
        </p:nvSpPr>
        <p:spPr>
          <a:xfrm>
            <a:off x="766991" y="655317"/>
            <a:ext cx="6779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Exhibition Application Cases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1046C4-0031-561C-AD97-CC502CB1C989}"/>
              </a:ext>
            </a:extLst>
          </p:cNvPr>
          <p:cNvSpPr txBox="1"/>
          <p:nvPr/>
        </p:nvSpPr>
        <p:spPr>
          <a:xfrm>
            <a:off x="852107" y="1349920"/>
            <a:ext cx="5577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AFEF"/>
                </a:solidFill>
                <a:latin typeface="Roboto" pitchFamily="2" charset="0"/>
                <a:ea typeface="Roboto" pitchFamily="2" charset="0"/>
              </a:rPr>
              <a:t>The Robot Museum Guide: A Perfect Combination of AI &amp; Fine Arts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9AB476-AE6D-EC95-3954-19B8712BDACE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85E939-4019-DC99-8BBB-C21FAE0837D5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5CAAFD-85F8-71CC-20E7-748D493686F9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F8E5F9F-52F1-66C1-962F-99D0E380596B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9D4E7FB-DC6D-E9E6-1611-24DB2A9E7C8D}"/>
              </a:ext>
            </a:extLst>
          </p:cNvPr>
          <p:cNvSpPr/>
          <p:nvPr/>
        </p:nvSpPr>
        <p:spPr>
          <a:xfrm>
            <a:off x="77123" y="822289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10BE05-253B-F401-5CB1-2364FF9012AE}"/>
              </a:ext>
            </a:extLst>
          </p:cNvPr>
          <p:cNvGrpSpPr/>
          <p:nvPr/>
        </p:nvGrpSpPr>
        <p:grpSpPr>
          <a:xfrm>
            <a:off x="8266568" y="1657697"/>
            <a:ext cx="3607373" cy="4002711"/>
            <a:chOff x="7910867" y="127884"/>
            <a:chExt cx="3607373" cy="4002711"/>
          </a:xfrm>
        </p:grpSpPr>
        <p:pic>
          <p:nvPicPr>
            <p:cNvPr id="13" name="Picture 1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E11DCEC7-3A8B-6CF3-4951-0794C4F85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104330" y="127884"/>
              <a:ext cx="1360453" cy="1134056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5" name="Picture 14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E8C2F3B3-D83C-B31E-9F29-85414946B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910867" y="1300175"/>
              <a:ext cx="980164" cy="1410130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6" name="Picture 15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000A11A5-1680-CFC0-9230-ABB01D820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7956684" y="2625839"/>
              <a:ext cx="1232475" cy="1323846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7" name="Picture 16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7635999B-9DEB-AA88-489B-9336FE31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8945057" y="3353978"/>
              <a:ext cx="1509951" cy="776617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9" name="Picture 18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1FBEEAED-4131-D4EC-580E-E84A920D9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243184" y="2625839"/>
              <a:ext cx="1214935" cy="1323847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5" name="Picture 2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3199D9FD-112F-ABC7-B38C-A78F5BBEB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590339" y="1420399"/>
              <a:ext cx="927901" cy="1185609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7" name="Picture 2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44D0380D-A327-F2E5-5CA4-C05F39C9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740350" y="528602"/>
              <a:ext cx="1360453" cy="1094744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945EC6-B043-25CC-ED65-7679952F814A}"/>
              </a:ext>
            </a:extLst>
          </p:cNvPr>
          <p:cNvGrpSpPr/>
          <p:nvPr/>
        </p:nvGrpSpPr>
        <p:grpSpPr>
          <a:xfrm>
            <a:off x="3827892" y="2353955"/>
            <a:ext cx="4002062" cy="1077218"/>
            <a:chOff x="3583640" y="2327267"/>
            <a:chExt cx="4002062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7C891B-B3DA-A134-EE7F-72DE0A7EB15B}"/>
                </a:ext>
              </a:extLst>
            </p:cNvPr>
            <p:cNvSpPr txBox="1"/>
            <p:nvPr/>
          </p:nvSpPr>
          <p:spPr>
            <a:xfrm>
              <a:off x="3973172" y="2327267"/>
              <a:ext cx="361253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precisely guide visitors to any exhibits through the U-SLAM stereo navigation obstacle avoidance  system</a:t>
              </a:r>
              <a:endParaRPr lang="en-US" sz="1800" kern="100" dirty="0">
                <a:solidFill>
                  <a:schemeClr val="accent5">
                    <a:lumMod val="75000"/>
                  </a:schemeClr>
                </a:solidFill>
                <a:effectLst/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33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90357A4E-23A2-98E4-DB7F-950E3F8A2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640" y="2393813"/>
              <a:ext cx="281289" cy="379923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0667B28-407B-AC1C-6B4B-762EA9434368}"/>
              </a:ext>
            </a:extLst>
          </p:cNvPr>
          <p:cNvGrpSpPr/>
          <p:nvPr/>
        </p:nvGrpSpPr>
        <p:grpSpPr>
          <a:xfrm>
            <a:off x="3831133" y="4490948"/>
            <a:ext cx="3995089" cy="1569660"/>
            <a:chOff x="3639854" y="4661864"/>
            <a:chExt cx="3995089" cy="156966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BB151D-EAEE-DD2D-4817-F2E61FB74FB7}"/>
                </a:ext>
              </a:extLst>
            </p:cNvPr>
            <p:cNvSpPr txBox="1"/>
            <p:nvPr/>
          </p:nvSpPr>
          <p:spPr>
            <a:xfrm>
              <a:off x="3999995" y="4661864"/>
              <a:ext cx="363494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13 million HD camera can monitor the venues in real-time, report the matters needing attention in mobile broadcasting, and helps administrators stay on top of the current state of each area in real-time</a:t>
              </a:r>
            </a:p>
          </p:txBody>
        </p:sp>
        <p:pic>
          <p:nvPicPr>
            <p:cNvPr id="35" name="Picture 34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F8AD621-32C1-EE23-E190-F5508C5B5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854" y="4791168"/>
              <a:ext cx="333410" cy="249053"/>
            </a:xfrm>
            <a:prstGeom prst="rect">
              <a:avLst/>
            </a:prstGeom>
          </p:spPr>
        </p:pic>
      </p:grpSp>
      <p:pic>
        <p:nvPicPr>
          <p:cNvPr id="37" name="Picture 36" descr="A robot standing next to a large poster&#10;&#10;Description automatically generated">
            <a:extLst>
              <a:ext uri="{FF2B5EF4-FFF2-40B4-BE49-F238E27FC236}">
                <a16:creationId xmlns:a16="http://schemas.microsoft.com/office/drawing/2014/main" id="{59FFEE72-E413-17D3-C611-EDE86B1B0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75" y="2370998"/>
            <a:ext cx="2743200" cy="1966686"/>
          </a:xfrm>
          <a:prstGeom prst="rect">
            <a:avLst/>
          </a:prstGeom>
        </p:spPr>
      </p:pic>
      <p:pic>
        <p:nvPicPr>
          <p:cNvPr id="39" name="Picture 38" descr="A group of people standing in a room with a robot&#10;&#10;Description automatically generated">
            <a:extLst>
              <a:ext uri="{FF2B5EF4-FFF2-40B4-BE49-F238E27FC236}">
                <a16:creationId xmlns:a16="http://schemas.microsoft.com/office/drawing/2014/main" id="{14EF7278-2C4D-CD5A-91CD-D24F7C05C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3" y="4573518"/>
            <a:ext cx="2743200" cy="20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4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C55C5E-6D08-D0A6-1CE0-5DC315C576DF}"/>
              </a:ext>
            </a:extLst>
          </p:cNvPr>
          <p:cNvGrpSpPr/>
          <p:nvPr/>
        </p:nvGrpSpPr>
        <p:grpSpPr>
          <a:xfrm>
            <a:off x="-223107" y="-152400"/>
            <a:ext cx="493833" cy="7010400"/>
            <a:chOff x="-196553" y="-152400"/>
            <a:chExt cx="493833" cy="7010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2D4653-6733-D98A-E886-1B7ED3A8BE61}"/>
                </a:ext>
              </a:extLst>
            </p:cNvPr>
            <p:cNvSpPr/>
            <p:nvPr/>
          </p:nvSpPr>
          <p:spPr>
            <a:xfrm>
              <a:off x="-129992" y="-152400"/>
              <a:ext cx="326658" cy="7010400"/>
            </a:xfrm>
            <a:custGeom>
              <a:avLst/>
              <a:gdLst>
                <a:gd name="connsiteX0" fmla="*/ 0 w 326658"/>
                <a:gd name="connsiteY0" fmla="*/ 0 h 7010400"/>
                <a:gd name="connsiteX1" fmla="*/ 326658 w 326658"/>
                <a:gd name="connsiteY1" fmla="*/ 0 h 7010400"/>
                <a:gd name="connsiteX2" fmla="*/ 326658 w 326658"/>
                <a:gd name="connsiteY2" fmla="*/ 443992 h 7010400"/>
                <a:gd name="connsiteX3" fmla="*/ 326658 w 326658"/>
                <a:gd name="connsiteY3" fmla="*/ 1098296 h 7010400"/>
                <a:gd name="connsiteX4" fmla="*/ 326658 w 326658"/>
                <a:gd name="connsiteY4" fmla="*/ 1542288 h 7010400"/>
                <a:gd name="connsiteX5" fmla="*/ 326658 w 326658"/>
                <a:gd name="connsiteY5" fmla="*/ 2266696 h 7010400"/>
                <a:gd name="connsiteX6" fmla="*/ 326658 w 326658"/>
                <a:gd name="connsiteY6" fmla="*/ 2710688 h 7010400"/>
                <a:gd name="connsiteX7" fmla="*/ 326658 w 326658"/>
                <a:gd name="connsiteY7" fmla="*/ 3084576 h 7010400"/>
                <a:gd name="connsiteX8" fmla="*/ 326658 w 326658"/>
                <a:gd name="connsiteY8" fmla="*/ 3738880 h 7010400"/>
                <a:gd name="connsiteX9" fmla="*/ 326658 w 326658"/>
                <a:gd name="connsiteY9" fmla="*/ 4463288 h 7010400"/>
                <a:gd name="connsiteX10" fmla="*/ 326658 w 326658"/>
                <a:gd name="connsiteY10" fmla="*/ 5047488 h 7010400"/>
                <a:gd name="connsiteX11" fmla="*/ 326658 w 326658"/>
                <a:gd name="connsiteY11" fmla="*/ 5631688 h 7010400"/>
                <a:gd name="connsiteX12" fmla="*/ 326658 w 326658"/>
                <a:gd name="connsiteY12" fmla="*/ 6215888 h 7010400"/>
                <a:gd name="connsiteX13" fmla="*/ 326658 w 326658"/>
                <a:gd name="connsiteY13" fmla="*/ 7010400 h 7010400"/>
                <a:gd name="connsiteX14" fmla="*/ 0 w 326658"/>
                <a:gd name="connsiteY14" fmla="*/ 7010400 h 7010400"/>
                <a:gd name="connsiteX15" fmla="*/ 0 w 326658"/>
                <a:gd name="connsiteY15" fmla="*/ 6356096 h 7010400"/>
                <a:gd name="connsiteX16" fmla="*/ 0 w 326658"/>
                <a:gd name="connsiteY16" fmla="*/ 5842000 h 7010400"/>
                <a:gd name="connsiteX17" fmla="*/ 0 w 326658"/>
                <a:gd name="connsiteY17" fmla="*/ 5398008 h 7010400"/>
                <a:gd name="connsiteX18" fmla="*/ 0 w 326658"/>
                <a:gd name="connsiteY18" fmla="*/ 4954016 h 7010400"/>
                <a:gd name="connsiteX19" fmla="*/ 0 w 326658"/>
                <a:gd name="connsiteY19" fmla="*/ 4229608 h 7010400"/>
                <a:gd name="connsiteX20" fmla="*/ 0 w 326658"/>
                <a:gd name="connsiteY20" fmla="*/ 3785616 h 7010400"/>
                <a:gd name="connsiteX21" fmla="*/ 0 w 326658"/>
                <a:gd name="connsiteY21" fmla="*/ 3271520 h 7010400"/>
                <a:gd name="connsiteX22" fmla="*/ 0 w 326658"/>
                <a:gd name="connsiteY22" fmla="*/ 2827528 h 7010400"/>
                <a:gd name="connsiteX23" fmla="*/ 0 w 326658"/>
                <a:gd name="connsiteY23" fmla="*/ 2103120 h 7010400"/>
                <a:gd name="connsiteX24" fmla="*/ 0 w 326658"/>
                <a:gd name="connsiteY24" fmla="*/ 1729232 h 7010400"/>
                <a:gd name="connsiteX25" fmla="*/ 0 w 326658"/>
                <a:gd name="connsiteY25" fmla="*/ 1215136 h 7010400"/>
                <a:gd name="connsiteX26" fmla="*/ 0 w 326658"/>
                <a:gd name="connsiteY26" fmla="*/ 701040 h 7010400"/>
                <a:gd name="connsiteX27" fmla="*/ 0 w 326658"/>
                <a:gd name="connsiteY27" fmla="*/ 0 h 70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6658" h="7010400" fill="none" extrusionOk="0">
                  <a:moveTo>
                    <a:pt x="0" y="0"/>
                  </a:moveTo>
                  <a:cubicBezTo>
                    <a:pt x="75876" y="-13587"/>
                    <a:pt x="208436" y="16701"/>
                    <a:pt x="326658" y="0"/>
                  </a:cubicBezTo>
                  <a:cubicBezTo>
                    <a:pt x="349073" y="121020"/>
                    <a:pt x="289838" y="319001"/>
                    <a:pt x="326658" y="443992"/>
                  </a:cubicBezTo>
                  <a:cubicBezTo>
                    <a:pt x="363478" y="568983"/>
                    <a:pt x="321556" y="839003"/>
                    <a:pt x="326658" y="1098296"/>
                  </a:cubicBezTo>
                  <a:cubicBezTo>
                    <a:pt x="331760" y="1357589"/>
                    <a:pt x="298388" y="1448892"/>
                    <a:pt x="326658" y="1542288"/>
                  </a:cubicBezTo>
                  <a:cubicBezTo>
                    <a:pt x="354928" y="1635684"/>
                    <a:pt x="277631" y="2079815"/>
                    <a:pt x="326658" y="2266696"/>
                  </a:cubicBezTo>
                  <a:cubicBezTo>
                    <a:pt x="375685" y="2453577"/>
                    <a:pt x="284251" y="2495868"/>
                    <a:pt x="326658" y="2710688"/>
                  </a:cubicBezTo>
                  <a:cubicBezTo>
                    <a:pt x="369065" y="2925508"/>
                    <a:pt x="318363" y="2902905"/>
                    <a:pt x="326658" y="3084576"/>
                  </a:cubicBezTo>
                  <a:cubicBezTo>
                    <a:pt x="334953" y="3266247"/>
                    <a:pt x="322476" y="3452006"/>
                    <a:pt x="326658" y="3738880"/>
                  </a:cubicBezTo>
                  <a:cubicBezTo>
                    <a:pt x="330840" y="4025754"/>
                    <a:pt x="248683" y="4171136"/>
                    <a:pt x="326658" y="4463288"/>
                  </a:cubicBezTo>
                  <a:cubicBezTo>
                    <a:pt x="404633" y="4755440"/>
                    <a:pt x="281052" y="4871297"/>
                    <a:pt x="326658" y="5047488"/>
                  </a:cubicBezTo>
                  <a:cubicBezTo>
                    <a:pt x="372264" y="5223679"/>
                    <a:pt x="259579" y="5469731"/>
                    <a:pt x="326658" y="5631688"/>
                  </a:cubicBezTo>
                  <a:cubicBezTo>
                    <a:pt x="393737" y="5793645"/>
                    <a:pt x="275494" y="6055171"/>
                    <a:pt x="326658" y="6215888"/>
                  </a:cubicBezTo>
                  <a:cubicBezTo>
                    <a:pt x="377822" y="6376605"/>
                    <a:pt x="291059" y="6760566"/>
                    <a:pt x="326658" y="7010400"/>
                  </a:cubicBezTo>
                  <a:cubicBezTo>
                    <a:pt x="206685" y="7033181"/>
                    <a:pt x="143529" y="7005822"/>
                    <a:pt x="0" y="7010400"/>
                  </a:cubicBezTo>
                  <a:cubicBezTo>
                    <a:pt x="-54788" y="6727985"/>
                    <a:pt x="37923" y="6540461"/>
                    <a:pt x="0" y="6356096"/>
                  </a:cubicBezTo>
                  <a:cubicBezTo>
                    <a:pt x="-37923" y="6171731"/>
                    <a:pt x="36638" y="5999786"/>
                    <a:pt x="0" y="5842000"/>
                  </a:cubicBezTo>
                  <a:cubicBezTo>
                    <a:pt x="-36638" y="5684214"/>
                    <a:pt x="48350" y="5569191"/>
                    <a:pt x="0" y="5398008"/>
                  </a:cubicBezTo>
                  <a:cubicBezTo>
                    <a:pt x="-48350" y="5226825"/>
                    <a:pt x="42804" y="5132881"/>
                    <a:pt x="0" y="4954016"/>
                  </a:cubicBezTo>
                  <a:cubicBezTo>
                    <a:pt x="-42804" y="4775151"/>
                    <a:pt x="4513" y="4480166"/>
                    <a:pt x="0" y="4229608"/>
                  </a:cubicBezTo>
                  <a:cubicBezTo>
                    <a:pt x="-4513" y="3979050"/>
                    <a:pt x="32570" y="3903743"/>
                    <a:pt x="0" y="3785616"/>
                  </a:cubicBezTo>
                  <a:cubicBezTo>
                    <a:pt x="-32570" y="3667489"/>
                    <a:pt x="29508" y="3422804"/>
                    <a:pt x="0" y="3271520"/>
                  </a:cubicBezTo>
                  <a:cubicBezTo>
                    <a:pt x="-29508" y="3120236"/>
                    <a:pt x="38095" y="2981442"/>
                    <a:pt x="0" y="2827528"/>
                  </a:cubicBezTo>
                  <a:cubicBezTo>
                    <a:pt x="-38095" y="2673614"/>
                    <a:pt x="27101" y="2431636"/>
                    <a:pt x="0" y="2103120"/>
                  </a:cubicBezTo>
                  <a:cubicBezTo>
                    <a:pt x="-27101" y="1774604"/>
                    <a:pt x="40812" y="1885727"/>
                    <a:pt x="0" y="1729232"/>
                  </a:cubicBezTo>
                  <a:cubicBezTo>
                    <a:pt x="-40812" y="1572737"/>
                    <a:pt x="57296" y="1337570"/>
                    <a:pt x="0" y="1215136"/>
                  </a:cubicBezTo>
                  <a:cubicBezTo>
                    <a:pt x="-57296" y="1092702"/>
                    <a:pt x="53526" y="816435"/>
                    <a:pt x="0" y="701040"/>
                  </a:cubicBezTo>
                  <a:cubicBezTo>
                    <a:pt x="-53526" y="585645"/>
                    <a:pt x="45055" y="248151"/>
                    <a:pt x="0" y="0"/>
                  </a:cubicBezTo>
                  <a:close/>
                </a:path>
                <a:path w="326658" h="7010400" stroke="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43886" y="173806"/>
                    <a:pt x="295635" y="272971"/>
                    <a:pt x="326658" y="373888"/>
                  </a:cubicBezTo>
                  <a:cubicBezTo>
                    <a:pt x="357681" y="474805"/>
                    <a:pt x="256732" y="871091"/>
                    <a:pt x="326658" y="1098296"/>
                  </a:cubicBezTo>
                  <a:cubicBezTo>
                    <a:pt x="396584" y="1325501"/>
                    <a:pt x="251923" y="1603847"/>
                    <a:pt x="326658" y="1822704"/>
                  </a:cubicBezTo>
                  <a:cubicBezTo>
                    <a:pt x="401393" y="2041561"/>
                    <a:pt x="296570" y="2142231"/>
                    <a:pt x="326658" y="2336800"/>
                  </a:cubicBezTo>
                  <a:cubicBezTo>
                    <a:pt x="356746" y="2531369"/>
                    <a:pt x="267568" y="2657208"/>
                    <a:pt x="326658" y="2921000"/>
                  </a:cubicBezTo>
                  <a:cubicBezTo>
                    <a:pt x="385748" y="3184792"/>
                    <a:pt x="317296" y="3460779"/>
                    <a:pt x="326658" y="3645408"/>
                  </a:cubicBezTo>
                  <a:cubicBezTo>
                    <a:pt x="336020" y="3830037"/>
                    <a:pt x="265137" y="4011509"/>
                    <a:pt x="326658" y="4159504"/>
                  </a:cubicBezTo>
                  <a:cubicBezTo>
                    <a:pt x="388179" y="4307499"/>
                    <a:pt x="297704" y="4417678"/>
                    <a:pt x="326658" y="4603496"/>
                  </a:cubicBezTo>
                  <a:cubicBezTo>
                    <a:pt x="355612" y="4789314"/>
                    <a:pt x="313491" y="4808494"/>
                    <a:pt x="326658" y="4977384"/>
                  </a:cubicBezTo>
                  <a:cubicBezTo>
                    <a:pt x="339825" y="5146274"/>
                    <a:pt x="319355" y="5289608"/>
                    <a:pt x="326658" y="5421376"/>
                  </a:cubicBezTo>
                  <a:cubicBezTo>
                    <a:pt x="333961" y="5553144"/>
                    <a:pt x="289042" y="5766976"/>
                    <a:pt x="326658" y="5865368"/>
                  </a:cubicBezTo>
                  <a:cubicBezTo>
                    <a:pt x="364274" y="5963760"/>
                    <a:pt x="281992" y="6659572"/>
                    <a:pt x="326658" y="7010400"/>
                  </a:cubicBezTo>
                  <a:cubicBezTo>
                    <a:pt x="257665" y="7031042"/>
                    <a:pt x="99889" y="7000538"/>
                    <a:pt x="0" y="7010400"/>
                  </a:cubicBezTo>
                  <a:cubicBezTo>
                    <a:pt x="-38832" y="6775793"/>
                    <a:pt x="8386" y="6564507"/>
                    <a:pt x="0" y="6426200"/>
                  </a:cubicBezTo>
                  <a:cubicBezTo>
                    <a:pt x="-8386" y="6287893"/>
                    <a:pt x="44745" y="5868964"/>
                    <a:pt x="0" y="5701792"/>
                  </a:cubicBezTo>
                  <a:cubicBezTo>
                    <a:pt x="-44745" y="5534620"/>
                    <a:pt x="36659" y="5226539"/>
                    <a:pt x="0" y="5047488"/>
                  </a:cubicBezTo>
                  <a:cubicBezTo>
                    <a:pt x="-36659" y="4868437"/>
                    <a:pt x="29812" y="4631550"/>
                    <a:pt x="0" y="4463288"/>
                  </a:cubicBezTo>
                  <a:cubicBezTo>
                    <a:pt x="-29812" y="4295026"/>
                    <a:pt x="62273" y="4029242"/>
                    <a:pt x="0" y="3879088"/>
                  </a:cubicBezTo>
                  <a:cubicBezTo>
                    <a:pt x="-62273" y="3728934"/>
                    <a:pt x="31272" y="3558131"/>
                    <a:pt x="0" y="3364992"/>
                  </a:cubicBezTo>
                  <a:cubicBezTo>
                    <a:pt x="-31272" y="3171853"/>
                    <a:pt x="10108" y="3103189"/>
                    <a:pt x="0" y="2991104"/>
                  </a:cubicBezTo>
                  <a:cubicBezTo>
                    <a:pt x="-10108" y="2879019"/>
                    <a:pt x="13644" y="2432602"/>
                    <a:pt x="0" y="2266696"/>
                  </a:cubicBezTo>
                  <a:cubicBezTo>
                    <a:pt x="-13644" y="2100790"/>
                    <a:pt x="11259" y="1953103"/>
                    <a:pt x="0" y="1682496"/>
                  </a:cubicBezTo>
                  <a:cubicBezTo>
                    <a:pt x="-11259" y="1411889"/>
                    <a:pt x="11429" y="1388211"/>
                    <a:pt x="0" y="1238504"/>
                  </a:cubicBezTo>
                  <a:cubicBezTo>
                    <a:pt x="-11429" y="1088797"/>
                    <a:pt x="25754" y="858539"/>
                    <a:pt x="0" y="654304"/>
                  </a:cubicBezTo>
                  <a:cubicBezTo>
                    <a:pt x="-25754" y="450069"/>
                    <a:pt x="64738" y="16027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2B3333-7462-CA07-4892-1FF36143BA1D}"/>
                </a:ext>
              </a:extLst>
            </p:cNvPr>
            <p:cNvSpPr/>
            <p:nvPr/>
          </p:nvSpPr>
          <p:spPr>
            <a:xfrm>
              <a:off x="-196553" y="0"/>
              <a:ext cx="326658" cy="6858000"/>
            </a:xfrm>
            <a:custGeom>
              <a:avLst/>
              <a:gdLst>
                <a:gd name="connsiteX0" fmla="*/ 0 w 326658"/>
                <a:gd name="connsiteY0" fmla="*/ 0 h 6858000"/>
                <a:gd name="connsiteX1" fmla="*/ 326658 w 326658"/>
                <a:gd name="connsiteY1" fmla="*/ 0 h 6858000"/>
                <a:gd name="connsiteX2" fmla="*/ 326658 w 326658"/>
                <a:gd name="connsiteY2" fmla="*/ 365760 h 6858000"/>
                <a:gd name="connsiteX3" fmla="*/ 326658 w 326658"/>
                <a:gd name="connsiteY3" fmla="*/ 1074420 h 6858000"/>
                <a:gd name="connsiteX4" fmla="*/ 326658 w 326658"/>
                <a:gd name="connsiteY4" fmla="*/ 1783080 h 6858000"/>
                <a:gd name="connsiteX5" fmla="*/ 326658 w 326658"/>
                <a:gd name="connsiteY5" fmla="*/ 2286000 h 6858000"/>
                <a:gd name="connsiteX6" fmla="*/ 326658 w 326658"/>
                <a:gd name="connsiteY6" fmla="*/ 2857500 h 6858000"/>
                <a:gd name="connsiteX7" fmla="*/ 326658 w 326658"/>
                <a:gd name="connsiteY7" fmla="*/ 3566160 h 6858000"/>
                <a:gd name="connsiteX8" fmla="*/ 326658 w 326658"/>
                <a:gd name="connsiteY8" fmla="*/ 4069080 h 6858000"/>
                <a:gd name="connsiteX9" fmla="*/ 326658 w 326658"/>
                <a:gd name="connsiteY9" fmla="*/ 4503420 h 6858000"/>
                <a:gd name="connsiteX10" fmla="*/ 326658 w 326658"/>
                <a:gd name="connsiteY10" fmla="*/ 4869180 h 6858000"/>
                <a:gd name="connsiteX11" fmla="*/ 326658 w 326658"/>
                <a:gd name="connsiteY11" fmla="*/ 5303520 h 6858000"/>
                <a:gd name="connsiteX12" fmla="*/ 326658 w 326658"/>
                <a:gd name="connsiteY12" fmla="*/ 5737860 h 6858000"/>
                <a:gd name="connsiteX13" fmla="*/ 326658 w 326658"/>
                <a:gd name="connsiteY13" fmla="*/ 6858000 h 6858000"/>
                <a:gd name="connsiteX14" fmla="*/ 0 w 326658"/>
                <a:gd name="connsiteY14" fmla="*/ 6858000 h 6858000"/>
                <a:gd name="connsiteX15" fmla="*/ 0 w 326658"/>
                <a:gd name="connsiteY15" fmla="*/ 6286500 h 6858000"/>
                <a:gd name="connsiteX16" fmla="*/ 0 w 326658"/>
                <a:gd name="connsiteY16" fmla="*/ 5577840 h 6858000"/>
                <a:gd name="connsiteX17" fmla="*/ 0 w 326658"/>
                <a:gd name="connsiteY17" fmla="*/ 4937760 h 6858000"/>
                <a:gd name="connsiteX18" fmla="*/ 0 w 326658"/>
                <a:gd name="connsiteY18" fmla="*/ 4366260 h 6858000"/>
                <a:gd name="connsiteX19" fmla="*/ 0 w 326658"/>
                <a:gd name="connsiteY19" fmla="*/ 3794760 h 6858000"/>
                <a:gd name="connsiteX20" fmla="*/ 0 w 326658"/>
                <a:gd name="connsiteY20" fmla="*/ 3291840 h 6858000"/>
                <a:gd name="connsiteX21" fmla="*/ 0 w 326658"/>
                <a:gd name="connsiteY21" fmla="*/ 2926080 h 6858000"/>
                <a:gd name="connsiteX22" fmla="*/ 0 w 326658"/>
                <a:gd name="connsiteY22" fmla="*/ 2217420 h 6858000"/>
                <a:gd name="connsiteX23" fmla="*/ 0 w 326658"/>
                <a:gd name="connsiteY23" fmla="*/ 1645920 h 6858000"/>
                <a:gd name="connsiteX24" fmla="*/ 0 w 326658"/>
                <a:gd name="connsiteY24" fmla="*/ 1211580 h 6858000"/>
                <a:gd name="connsiteX25" fmla="*/ 0 w 326658"/>
                <a:gd name="connsiteY25" fmla="*/ 640080 h 6858000"/>
                <a:gd name="connsiteX26" fmla="*/ 0 w 326658"/>
                <a:gd name="connsiteY2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6658" h="6858000" extrusionOk="0">
                  <a:moveTo>
                    <a:pt x="0" y="0"/>
                  </a:moveTo>
                  <a:cubicBezTo>
                    <a:pt x="112847" y="-17236"/>
                    <a:pt x="198409" y="29746"/>
                    <a:pt x="326658" y="0"/>
                  </a:cubicBezTo>
                  <a:cubicBezTo>
                    <a:pt x="337059" y="81750"/>
                    <a:pt x="316117" y="219325"/>
                    <a:pt x="326658" y="365760"/>
                  </a:cubicBezTo>
                  <a:cubicBezTo>
                    <a:pt x="337199" y="512195"/>
                    <a:pt x="300196" y="859419"/>
                    <a:pt x="326658" y="1074420"/>
                  </a:cubicBezTo>
                  <a:cubicBezTo>
                    <a:pt x="353120" y="1289421"/>
                    <a:pt x="276489" y="1430320"/>
                    <a:pt x="326658" y="1783080"/>
                  </a:cubicBezTo>
                  <a:cubicBezTo>
                    <a:pt x="376827" y="2135840"/>
                    <a:pt x="279135" y="2100151"/>
                    <a:pt x="326658" y="2286000"/>
                  </a:cubicBezTo>
                  <a:cubicBezTo>
                    <a:pt x="374181" y="2471849"/>
                    <a:pt x="266044" y="2649571"/>
                    <a:pt x="326658" y="2857500"/>
                  </a:cubicBezTo>
                  <a:cubicBezTo>
                    <a:pt x="387272" y="3065429"/>
                    <a:pt x="253044" y="3313436"/>
                    <a:pt x="326658" y="3566160"/>
                  </a:cubicBezTo>
                  <a:cubicBezTo>
                    <a:pt x="400272" y="3818884"/>
                    <a:pt x="314759" y="3832247"/>
                    <a:pt x="326658" y="4069080"/>
                  </a:cubicBezTo>
                  <a:cubicBezTo>
                    <a:pt x="338557" y="4305913"/>
                    <a:pt x="293071" y="4403037"/>
                    <a:pt x="326658" y="4503420"/>
                  </a:cubicBezTo>
                  <a:cubicBezTo>
                    <a:pt x="360245" y="4603803"/>
                    <a:pt x="317392" y="4703860"/>
                    <a:pt x="326658" y="4869180"/>
                  </a:cubicBezTo>
                  <a:cubicBezTo>
                    <a:pt x="335924" y="5034500"/>
                    <a:pt x="317038" y="5146974"/>
                    <a:pt x="326658" y="5303520"/>
                  </a:cubicBezTo>
                  <a:cubicBezTo>
                    <a:pt x="336278" y="5460066"/>
                    <a:pt x="293675" y="5643674"/>
                    <a:pt x="326658" y="5737860"/>
                  </a:cubicBezTo>
                  <a:cubicBezTo>
                    <a:pt x="359641" y="5832046"/>
                    <a:pt x="234199" y="6302808"/>
                    <a:pt x="326658" y="6858000"/>
                  </a:cubicBezTo>
                  <a:cubicBezTo>
                    <a:pt x="257665" y="6878642"/>
                    <a:pt x="99889" y="6848138"/>
                    <a:pt x="0" y="6858000"/>
                  </a:cubicBezTo>
                  <a:cubicBezTo>
                    <a:pt x="-12924" y="6637808"/>
                    <a:pt x="14482" y="6491381"/>
                    <a:pt x="0" y="6286500"/>
                  </a:cubicBezTo>
                  <a:cubicBezTo>
                    <a:pt x="-14482" y="6081619"/>
                    <a:pt x="14509" y="5789226"/>
                    <a:pt x="0" y="5577840"/>
                  </a:cubicBezTo>
                  <a:cubicBezTo>
                    <a:pt x="-14509" y="5366454"/>
                    <a:pt x="24711" y="5216533"/>
                    <a:pt x="0" y="4937760"/>
                  </a:cubicBezTo>
                  <a:cubicBezTo>
                    <a:pt x="-24711" y="4658987"/>
                    <a:pt x="11524" y="4490301"/>
                    <a:pt x="0" y="4366260"/>
                  </a:cubicBezTo>
                  <a:cubicBezTo>
                    <a:pt x="-11524" y="4242219"/>
                    <a:pt x="37889" y="3958090"/>
                    <a:pt x="0" y="3794760"/>
                  </a:cubicBezTo>
                  <a:cubicBezTo>
                    <a:pt x="-37889" y="3631430"/>
                    <a:pt x="54071" y="3406043"/>
                    <a:pt x="0" y="3291840"/>
                  </a:cubicBezTo>
                  <a:cubicBezTo>
                    <a:pt x="-54071" y="3177637"/>
                    <a:pt x="12059" y="3071262"/>
                    <a:pt x="0" y="2926080"/>
                  </a:cubicBezTo>
                  <a:cubicBezTo>
                    <a:pt x="-12059" y="2780898"/>
                    <a:pt x="72227" y="2569408"/>
                    <a:pt x="0" y="2217420"/>
                  </a:cubicBezTo>
                  <a:cubicBezTo>
                    <a:pt x="-72227" y="1865432"/>
                    <a:pt x="44787" y="1925638"/>
                    <a:pt x="0" y="1645920"/>
                  </a:cubicBezTo>
                  <a:cubicBezTo>
                    <a:pt x="-44787" y="1366202"/>
                    <a:pt x="7954" y="1368573"/>
                    <a:pt x="0" y="1211580"/>
                  </a:cubicBezTo>
                  <a:cubicBezTo>
                    <a:pt x="-7954" y="1054587"/>
                    <a:pt x="56234" y="769899"/>
                    <a:pt x="0" y="640080"/>
                  </a:cubicBezTo>
                  <a:cubicBezTo>
                    <a:pt x="-56234" y="510261"/>
                    <a:pt x="16946" y="200236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63CAA4-97E3-1288-D975-2C849DF0C0D9}"/>
                </a:ext>
              </a:extLst>
            </p:cNvPr>
            <p:cNvSpPr/>
            <p:nvPr/>
          </p:nvSpPr>
          <p:spPr>
            <a:xfrm>
              <a:off x="-126876" y="-104895"/>
              <a:ext cx="424156" cy="6719781"/>
            </a:xfrm>
            <a:custGeom>
              <a:avLst/>
              <a:gdLst>
                <a:gd name="connsiteX0" fmla="*/ 0 w 424156"/>
                <a:gd name="connsiteY0" fmla="*/ 0 h 6719781"/>
                <a:gd name="connsiteX1" fmla="*/ 424156 w 424156"/>
                <a:gd name="connsiteY1" fmla="*/ 0 h 6719781"/>
                <a:gd name="connsiteX2" fmla="*/ 424156 w 424156"/>
                <a:gd name="connsiteY2" fmla="*/ 358388 h 6719781"/>
                <a:gd name="connsiteX3" fmla="*/ 424156 w 424156"/>
                <a:gd name="connsiteY3" fmla="*/ 1052766 h 6719781"/>
                <a:gd name="connsiteX4" fmla="*/ 424156 w 424156"/>
                <a:gd name="connsiteY4" fmla="*/ 1747143 h 6719781"/>
                <a:gd name="connsiteX5" fmla="*/ 424156 w 424156"/>
                <a:gd name="connsiteY5" fmla="*/ 2239927 h 6719781"/>
                <a:gd name="connsiteX6" fmla="*/ 424156 w 424156"/>
                <a:gd name="connsiteY6" fmla="*/ 2799909 h 6719781"/>
                <a:gd name="connsiteX7" fmla="*/ 424156 w 424156"/>
                <a:gd name="connsiteY7" fmla="*/ 3494286 h 6719781"/>
                <a:gd name="connsiteX8" fmla="*/ 424156 w 424156"/>
                <a:gd name="connsiteY8" fmla="*/ 3987070 h 6719781"/>
                <a:gd name="connsiteX9" fmla="*/ 424156 w 424156"/>
                <a:gd name="connsiteY9" fmla="*/ 4412656 h 6719781"/>
                <a:gd name="connsiteX10" fmla="*/ 424156 w 424156"/>
                <a:gd name="connsiteY10" fmla="*/ 4771045 h 6719781"/>
                <a:gd name="connsiteX11" fmla="*/ 424156 w 424156"/>
                <a:gd name="connsiteY11" fmla="*/ 5196631 h 6719781"/>
                <a:gd name="connsiteX12" fmla="*/ 424156 w 424156"/>
                <a:gd name="connsiteY12" fmla="*/ 5622217 h 6719781"/>
                <a:gd name="connsiteX13" fmla="*/ 424156 w 424156"/>
                <a:gd name="connsiteY13" fmla="*/ 6719781 h 6719781"/>
                <a:gd name="connsiteX14" fmla="*/ 0 w 424156"/>
                <a:gd name="connsiteY14" fmla="*/ 6719781 h 6719781"/>
                <a:gd name="connsiteX15" fmla="*/ 0 w 424156"/>
                <a:gd name="connsiteY15" fmla="*/ 6159799 h 6719781"/>
                <a:gd name="connsiteX16" fmla="*/ 0 w 424156"/>
                <a:gd name="connsiteY16" fmla="*/ 5465422 h 6719781"/>
                <a:gd name="connsiteX17" fmla="*/ 0 w 424156"/>
                <a:gd name="connsiteY17" fmla="*/ 4838242 h 6719781"/>
                <a:gd name="connsiteX18" fmla="*/ 0 w 424156"/>
                <a:gd name="connsiteY18" fmla="*/ 4278261 h 6719781"/>
                <a:gd name="connsiteX19" fmla="*/ 0 w 424156"/>
                <a:gd name="connsiteY19" fmla="*/ 3718279 h 6719781"/>
                <a:gd name="connsiteX20" fmla="*/ 0 w 424156"/>
                <a:gd name="connsiteY20" fmla="*/ 3225495 h 6719781"/>
                <a:gd name="connsiteX21" fmla="*/ 0 w 424156"/>
                <a:gd name="connsiteY21" fmla="*/ 2867107 h 6719781"/>
                <a:gd name="connsiteX22" fmla="*/ 0 w 424156"/>
                <a:gd name="connsiteY22" fmla="*/ 2172729 h 6719781"/>
                <a:gd name="connsiteX23" fmla="*/ 0 w 424156"/>
                <a:gd name="connsiteY23" fmla="*/ 1612747 h 6719781"/>
                <a:gd name="connsiteX24" fmla="*/ 0 w 424156"/>
                <a:gd name="connsiteY24" fmla="*/ 1187161 h 6719781"/>
                <a:gd name="connsiteX25" fmla="*/ 0 w 424156"/>
                <a:gd name="connsiteY25" fmla="*/ 627180 h 6719781"/>
                <a:gd name="connsiteX26" fmla="*/ 0 w 424156"/>
                <a:gd name="connsiteY26" fmla="*/ 0 h 671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156" h="6719781" extrusionOk="0">
                  <a:moveTo>
                    <a:pt x="0" y="0"/>
                  </a:moveTo>
                  <a:cubicBezTo>
                    <a:pt x="105929" y="-35740"/>
                    <a:pt x="225532" y="30101"/>
                    <a:pt x="424156" y="0"/>
                  </a:cubicBezTo>
                  <a:cubicBezTo>
                    <a:pt x="432084" y="74057"/>
                    <a:pt x="381594" y="194159"/>
                    <a:pt x="424156" y="358388"/>
                  </a:cubicBezTo>
                  <a:cubicBezTo>
                    <a:pt x="466718" y="522617"/>
                    <a:pt x="366205" y="802010"/>
                    <a:pt x="424156" y="1052766"/>
                  </a:cubicBezTo>
                  <a:cubicBezTo>
                    <a:pt x="482107" y="1303522"/>
                    <a:pt x="345650" y="1601842"/>
                    <a:pt x="424156" y="1747143"/>
                  </a:cubicBezTo>
                  <a:cubicBezTo>
                    <a:pt x="502662" y="1892444"/>
                    <a:pt x="394540" y="2077194"/>
                    <a:pt x="424156" y="2239927"/>
                  </a:cubicBezTo>
                  <a:cubicBezTo>
                    <a:pt x="453772" y="2402660"/>
                    <a:pt x="394814" y="2656852"/>
                    <a:pt x="424156" y="2799909"/>
                  </a:cubicBezTo>
                  <a:cubicBezTo>
                    <a:pt x="453498" y="2942966"/>
                    <a:pt x="423902" y="3306644"/>
                    <a:pt x="424156" y="3494286"/>
                  </a:cubicBezTo>
                  <a:cubicBezTo>
                    <a:pt x="424410" y="3681928"/>
                    <a:pt x="419137" y="3743497"/>
                    <a:pt x="424156" y="3987070"/>
                  </a:cubicBezTo>
                  <a:cubicBezTo>
                    <a:pt x="429175" y="4230643"/>
                    <a:pt x="402027" y="4238518"/>
                    <a:pt x="424156" y="4412656"/>
                  </a:cubicBezTo>
                  <a:cubicBezTo>
                    <a:pt x="446285" y="4586794"/>
                    <a:pt x="391248" y="4648226"/>
                    <a:pt x="424156" y="4771045"/>
                  </a:cubicBezTo>
                  <a:cubicBezTo>
                    <a:pt x="457064" y="4893864"/>
                    <a:pt x="381596" y="5034091"/>
                    <a:pt x="424156" y="5196631"/>
                  </a:cubicBezTo>
                  <a:cubicBezTo>
                    <a:pt x="466716" y="5359171"/>
                    <a:pt x="423824" y="5485350"/>
                    <a:pt x="424156" y="5622217"/>
                  </a:cubicBezTo>
                  <a:cubicBezTo>
                    <a:pt x="424488" y="5759084"/>
                    <a:pt x="327755" y="6488169"/>
                    <a:pt x="424156" y="6719781"/>
                  </a:cubicBezTo>
                  <a:cubicBezTo>
                    <a:pt x="272387" y="6726949"/>
                    <a:pt x="136648" y="6710678"/>
                    <a:pt x="0" y="6719781"/>
                  </a:cubicBezTo>
                  <a:cubicBezTo>
                    <a:pt x="-22593" y="6506368"/>
                    <a:pt x="5873" y="6383906"/>
                    <a:pt x="0" y="6159799"/>
                  </a:cubicBezTo>
                  <a:cubicBezTo>
                    <a:pt x="-5873" y="5935692"/>
                    <a:pt x="15765" y="5811960"/>
                    <a:pt x="0" y="5465422"/>
                  </a:cubicBezTo>
                  <a:cubicBezTo>
                    <a:pt x="-15765" y="5118884"/>
                    <a:pt x="57773" y="5074710"/>
                    <a:pt x="0" y="4838242"/>
                  </a:cubicBezTo>
                  <a:cubicBezTo>
                    <a:pt x="-57773" y="4601774"/>
                    <a:pt x="24499" y="4414622"/>
                    <a:pt x="0" y="4278261"/>
                  </a:cubicBezTo>
                  <a:cubicBezTo>
                    <a:pt x="-24499" y="4141900"/>
                    <a:pt x="61686" y="3831709"/>
                    <a:pt x="0" y="3718279"/>
                  </a:cubicBezTo>
                  <a:cubicBezTo>
                    <a:pt x="-61686" y="3604849"/>
                    <a:pt x="45257" y="3458364"/>
                    <a:pt x="0" y="3225495"/>
                  </a:cubicBezTo>
                  <a:cubicBezTo>
                    <a:pt x="-45257" y="2992626"/>
                    <a:pt x="35902" y="2984743"/>
                    <a:pt x="0" y="2867107"/>
                  </a:cubicBezTo>
                  <a:cubicBezTo>
                    <a:pt x="-35902" y="2749471"/>
                    <a:pt x="44103" y="2441565"/>
                    <a:pt x="0" y="2172729"/>
                  </a:cubicBezTo>
                  <a:cubicBezTo>
                    <a:pt x="-44103" y="1903893"/>
                    <a:pt x="62646" y="1884012"/>
                    <a:pt x="0" y="1612747"/>
                  </a:cubicBezTo>
                  <a:cubicBezTo>
                    <a:pt x="-62646" y="1341482"/>
                    <a:pt x="43886" y="1289603"/>
                    <a:pt x="0" y="1187161"/>
                  </a:cubicBezTo>
                  <a:cubicBezTo>
                    <a:pt x="-43886" y="1084719"/>
                    <a:pt x="23874" y="796177"/>
                    <a:pt x="0" y="627180"/>
                  </a:cubicBezTo>
                  <a:cubicBezTo>
                    <a:pt x="-23874" y="458183"/>
                    <a:pt x="2510" y="139881"/>
                    <a:pt x="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2249683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1B43F7-40DF-D5AB-40D3-0FD44352C424}"/>
              </a:ext>
            </a:extLst>
          </p:cNvPr>
          <p:cNvCxnSpPr>
            <a:cxnSpLocks/>
          </p:cNvCxnSpPr>
          <p:nvPr/>
        </p:nvCxnSpPr>
        <p:spPr>
          <a:xfrm>
            <a:off x="716227" y="1662704"/>
            <a:ext cx="6675885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773655-2FD4-0D55-001B-020B3DF084A4}"/>
              </a:ext>
            </a:extLst>
          </p:cNvPr>
          <p:cNvSpPr/>
          <p:nvPr/>
        </p:nvSpPr>
        <p:spPr>
          <a:xfrm>
            <a:off x="102423" y="843740"/>
            <a:ext cx="333286" cy="3332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C24E67A-D4C5-0CB4-5CEB-302BAD317492}"/>
              </a:ext>
            </a:extLst>
          </p:cNvPr>
          <p:cNvGrpSpPr/>
          <p:nvPr/>
        </p:nvGrpSpPr>
        <p:grpSpPr>
          <a:xfrm>
            <a:off x="662623" y="3362053"/>
            <a:ext cx="5943768" cy="1077218"/>
            <a:chOff x="662623" y="3473755"/>
            <a:chExt cx="5943768" cy="10772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B9D6E1-1C9F-7DDD-7EAD-BE8ABA7C7566}"/>
                </a:ext>
              </a:extLst>
            </p:cNvPr>
            <p:cNvSpPr txBox="1"/>
            <p:nvPr/>
          </p:nvSpPr>
          <p:spPr>
            <a:xfrm>
              <a:off x="1029342" y="3473755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Storing thousands of exhibit information and historical stories in the brain, together with massive and real-time updated cloud platform knowledge base, can answer the related questions about exhibits</a:t>
              </a:r>
            </a:p>
          </p:txBody>
        </p:sp>
        <p:pic>
          <p:nvPicPr>
            <p:cNvPr id="28" name="Picture 2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4FAF1CD-2175-6B62-5059-5F356376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623" y="3565460"/>
              <a:ext cx="326658" cy="313325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262339-5896-AB57-6C35-489C302B11DE}"/>
              </a:ext>
            </a:extLst>
          </p:cNvPr>
          <p:cNvGrpSpPr/>
          <p:nvPr/>
        </p:nvGrpSpPr>
        <p:grpSpPr>
          <a:xfrm>
            <a:off x="685308" y="2478004"/>
            <a:ext cx="5939515" cy="584775"/>
            <a:chOff x="685308" y="2478004"/>
            <a:chExt cx="5939515" cy="584775"/>
          </a:xfrm>
        </p:grpSpPr>
        <p:pic>
          <p:nvPicPr>
            <p:cNvPr id="22" name="Picture 2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2587DB1B-A666-3108-6FAC-DB324684D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308" y="2547573"/>
              <a:ext cx="281289" cy="37992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8C2152-86BC-7170-3300-AF533731C672}"/>
                </a:ext>
              </a:extLst>
            </p:cNvPr>
            <p:cNvSpPr txBox="1"/>
            <p:nvPr/>
          </p:nvSpPr>
          <p:spPr>
            <a:xfrm>
              <a:off x="1047775" y="2478004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Crurz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precisely guide visitor to any exhibit through the U-SLAM stereo navigation obstacle avoidance system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98A1C5-6DAD-FE25-3C89-A4EDC0F6C80A}"/>
              </a:ext>
            </a:extLst>
          </p:cNvPr>
          <p:cNvGrpSpPr/>
          <p:nvPr/>
        </p:nvGrpSpPr>
        <p:grpSpPr>
          <a:xfrm>
            <a:off x="636915" y="4738546"/>
            <a:ext cx="5969476" cy="1077218"/>
            <a:chOff x="722050" y="5362257"/>
            <a:chExt cx="5969476" cy="1077218"/>
          </a:xfrm>
        </p:grpSpPr>
        <p:pic>
          <p:nvPicPr>
            <p:cNvPr id="31" name="Picture 3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9EBB67B0-8112-D4E2-DE38-26886D08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7A0ADD-A793-ED07-FF7F-3C3B90AE1126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The 13 million HD camera can monitor the venues in real-time, report the matters needing attention in mobile broadcasting, and helps managers understand the situation of each area in the exhibit hall in real time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424E3D-0EF4-866F-665D-896573159B44}"/>
              </a:ext>
            </a:extLst>
          </p:cNvPr>
          <p:cNvGrpSpPr/>
          <p:nvPr/>
        </p:nvGrpSpPr>
        <p:grpSpPr>
          <a:xfrm>
            <a:off x="7899319" y="379573"/>
            <a:ext cx="3607373" cy="4002711"/>
            <a:chOff x="7910867" y="127884"/>
            <a:chExt cx="3607373" cy="4002711"/>
          </a:xfrm>
        </p:grpSpPr>
        <p:pic>
          <p:nvPicPr>
            <p:cNvPr id="3" name="Picture 2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D7F6C369-B99A-B263-690F-C69938536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" t="2417" r="16548" b="6312"/>
            <a:stretch>
              <a:fillRect/>
            </a:stretch>
          </p:blipFill>
          <p:spPr>
            <a:xfrm>
              <a:off x="8104330" y="127884"/>
              <a:ext cx="1360453" cy="1134056"/>
            </a:xfrm>
            <a:custGeom>
              <a:avLst/>
              <a:gdLst>
                <a:gd name="connsiteX0" fmla="*/ 1511537 w 1511537"/>
                <a:gd name="connsiteY0" fmla="*/ 0 h 1259998"/>
                <a:gd name="connsiteX1" fmla="*/ 1511537 w 1511537"/>
                <a:gd name="connsiteY1" fmla="*/ 839723 h 1259998"/>
                <a:gd name="connsiteX2" fmla="*/ 1443152 w 1511537"/>
                <a:gd name="connsiteY2" fmla="*/ 843176 h 1259998"/>
                <a:gd name="connsiteX3" fmla="*/ 668431 w 1511537"/>
                <a:gd name="connsiteY3" fmla="*/ 1258361 h 1259998"/>
                <a:gd name="connsiteX4" fmla="*/ 667207 w 1511537"/>
                <a:gd name="connsiteY4" fmla="*/ 1259998 h 1259998"/>
                <a:gd name="connsiteX5" fmla="*/ 0 w 1511537"/>
                <a:gd name="connsiteY5" fmla="*/ 727919 h 1259998"/>
                <a:gd name="connsiteX6" fmla="*/ 1511537 w 1511537"/>
                <a:gd name="connsiteY6" fmla="*/ 0 h 12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1537" h="1259998">
                  <a:moveTo>
                    <a:pt x="1511537" y="0"/>
                  </a:moveTo>
                  <a:lnTo>
                    <a:pt x="1511537" y="839723"/>
                  </a:lnTo>
                  <a:lnTo>
                    <a:pt x="1443152" y="843176"/>
                  </a:lnTo>
                  <a:cubicBezTo>
                    <a:pt x="1131904" y="874785"/>
                    <a:pt x="857116" y="1029727"/>
                    <a:pt x="668431" y="1258361"/>
                  </a:cubicBezTo>
                  <a:lnTo>
                    <a:pt x="667207" y="1259998"/>
                  </a:lnTo>
                  <a:lnTo>
                    <a:pt x="0" y="727919"/>
                  </a:lnTo>
                  <a:cubicBezTo>
                    <a:pt x="366836" y="267921"/>
                    <a:pt x="923177" y="0"/>
                    <a:pt x="1511537" y="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11" name="Picture 10" descr="A group of people standing in a room with a robot&#10;&#10;Description automatically generated">
              <a:extLst>
                <a:ext uri="{FF2B5EF4-FFF2-40B4-BE49-F238E27FC236}">
                  <a16:creationId xmlns:a16="http://schemas.microsoft.com/office/drawing/2014/main" id="{0F3BDE32-3D26-7747-46BA-4B6BEDF0E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89" r="28944" b="7176"/>
            <a:stretch>
              <a:fillRect/>
            </a:stretch>
          </p:blipFill>
          <p:spPr>
            <a:xfrm>
              <a:off x="7910867" y="1300175"/>
              <a:ext cx="980164" cy="1410130"/>
            </a:xfrm>
            <a:custGeom>
              <a:avLst/>
              <a:gdLst>
                <a:gd name="connsiteX0" fmla="*/ 372991 w 1089015"/>
                <a:gd name="connsiteY0" fmla="*/ 0 h 1566731"/>
                <a:gd name="connsiteX1" fmla="*/ 508185 w 1089015"/>
                <a:gd name="connsiteY1" fmla="*/ 0 h 1566731"/>
                <a:gd name="connsiteX2" fmla="*/ 1089015 w 1089015"/>
                <a:gd name="connsiteY2" fmla="*/ 463197 h 1566731"/>
                <a:gd name="connsiteX3" fmla="*/ 1023615 w 1089015"/>
                <a:gd name="connsiteY3" fmla="*/ 550655 h 1566731"/>
                <a:gd name="connsiteX4" fmla="*/ 825961 w 1089015"/>
                <a:gd name="connsiteY4" fmla="*/ 1197729 h 1566731"/>
                <a:gd name="connsiteX5" fmla="*/ 831937 w 1089015"/>
                <a:gd name="connsiteY5" fmla="*/ 1316059 h 1566731"/>
                <a:gd name="connsiteX6" fmla="*/ 842534 w 1089015"/>
                <a:gd name="connsiteY6" fmla="*/ 1385497 h 1566731"/>
                <a:gd name="connsiteX7" fmla="*/ 48491 w 1089015"/>
                <a:gd name="connsiteY7" fmla="*/ 1566731 h 1566731"/>
                <a:gd name="connsiteX8" fmla="*/ 295076 w 1089015"/>
                <a:gd name="connsiteY8" fmla="*/ 109940 h 15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015" h="1566731">
                  <a:moveTo>
                    <a:pt x="372991" y="0"/>
                  </a:moveTo>
                  <a:lnTo>
                    <a:pt x="508185" y="0"/>
                  </a:lnTo>
                  <a:lnTo>
                    <a:pt x="1089015" y="463197"/>
                  </a:lnTo>
                  <a:lnTo>
                    <a:pt x="1023615" y="550655"/>
                  </a:lnTo>
                  <a:cubicBezTo>
                    <a:pt x="898827" y="735366"/>
                    <a:pt x="825961" y="958038"/>
                    <a:pt x="825961" y="1197729"/>
                  </a:cubicBezTo>
                  <a:cubicBezTo>
                    <a:pt x="825961" y="1237677"/>
                    <a:pt x="827986" y="1277153"/>
                    <a:pt x="831937" y="1316059"/>
                  </a:cubicBezTo>
                  <a:lnTo>
                    <a:pt x="842534" y="1385497"/>
                  </a:lnTo>
                  <a:lnTo>
                    <a:pt x="48491" y="1566731"/>
                  </a:lnTo>
                  <a:cubicBezTo>
                    <a:pt x="-66066" y="1064825"/>
                    <a:pt x="24815" y="541173"/>
                    <a:pt x="295076" y="109940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20" name="Picture 19" descr="A robot standing in front of a wall&#10;&#10;Description automatically generated">
              <a:extLst>
                <a:ext uri="{FF2B5EF4-FFF2-40B4-BE49-F238E27FC236}">
                  <a16:creationId xmlns:a16="http://schemas.microsoft.com/office/drawing/2014/main" id="{96EDD527-6C63-63BA-64C0-BDB362696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" r="31668" b="1797"/>
            <a:stretch>
              <a:fillRect/>
            </a:stretch>
          </p:blipFill>
          <p:spPr>
            <a:xfrm>
              <a:off x="7956684" y="2625839"/>
              <a:ext cx="1232475" cy="1323846"/>
            </a:xfrm>
            <a:custGeom>
              <a:avLst/>
              <a:gdLst>
                <a:gd name="connsiteX0" fmla="*/ 697510 w 1369347"/>
                <a:gd name="connsiteY0" fmla="*/ 0 h 1470865"/>
                <a:gd name="connsiteX1" fmla="*/ 797406 w 1369347"/>
                <a:gd name="connsiteY1" fmla="*/ 0 h 1470865"/>
                <a:gd name="connsiteX2" fmla="*/ 800984 w 1369347"/>
                <a:gd name="connsiteY2" fmla="*/ 23441 h 1470865"/>
                <a:gd name="connsiteX3" fmla="*/ 1287726 w 1369347"/>
                <a:gd name="connsiteY3" fmla="*/ 749874 h 1470865"/>
                <a:gd name="connsiteX4" fmla="*/ 1369347 w 1369347"/>
                <a:gd name="connsiteY4" fmla="*/ 799461 h 1470865"/>
                <a:gd name="connsiteX5" fmla="*/ 1046015 w 1369347"/>
                <a:gd name="connsiteY5" fmla="*/ 1470865 h 1470865"/>
                <a:gd name="connsiteX6" fmla="*/ 0 w 1369347"/>
                <a:gd name="connsiteY6" fmla="*/ 159202 h 14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347" h="1470865">
                  <a:moveTo>
                    <a:pt x="697510" y="0"/>
                  </a:moveTo>
                  <a:lnTo>
                    <a:pt x="797406" y="0"/>
                  </a:lnTo>
                  <a:lnTo>
                    <a:pt x="800984" y="23441"/>
                  </a:lnTo>
                  <a:cubicBezTo>
                    <a:pt x="862650" y="324799"/>
                    <a:pt x="1041445" y="583490"/>
                    <a:pt x="1287726" y="749874"/>
                  </a:cubicBezTo>
                  <a:lnTo>
                    <a:pt x="1369347" y="799461"/>
                  </a:lnTo>
                  <a:lnTo>
                    <a:pt x="1046015" y="1470865"/>
                  </a:lnTo>
                  <a:cubicBezTo>
                    <a:pt x="515922" y="1215585"/>
                    <a:pt x="130922" y="732811"/>
                    <a:pt x="0" y="159202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0" name="Picture 29" descr="People standing in a lobby of an airport&#10;&#10;Description automatically generated">
              <a:extLst>
                <a:ext uri="{FF2B5EF4-FFF2-40B4-BE49-F238E27FC236}">
                  <a16:creationId xmlns:a16="http://schemas.microsoft.com/office/drawing/2014/main" id="{2BCB0999-21D9-4EEB-10A7-13CD27E1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3506" r="2873"/>
            <a:stretch>
              <a:fillRect/>
            </a:stretch>
          </p:blipFill>
          <p:spPr>
            <a:xfrm>
              <a:off x="8945057" y="3353978"/>
              <a:ext cx="1509951" cy="776617"/>
            </a:xfrm>
            <a:custGeom>
              <a:avLst/>
              <a:gdLst>
                <a:gd name="connsiteX0" fmla="*/ 323333 w 1677637"/>
                <a:gd name="connsiteY0" fmla="*/ 0 h 862864"/>
                <a:gd name="connsiteX1" fmla="*/ 337134 w 1677637"/>
                <a:gd name="connsiteY1" fmla="*/ 8384 h 862864"/>
                <a:gd name="connsiteX2" fmla="*/ 888785 w 1677637"/>
                <a:gd name="connsiteY2" fmla="*/ 148067 h 862864"/>
                <a:gd name="connsiteX3" fmla="*/ 1339270 w 1677637"/>
                <a:gd name="connsiteY3" fmla="*/ 57119 h 862864"/>
                <a:gd name="connsiteX4" fmla="*/ 1373809 w 1677637"/>
                <a:gd name="connsiteY4" fmla="*/ 40481 h 862864"/>
                <a:gd name="connsiteX5" fmla="*/ 1677637 w 1677637"/>
                <a:gd name="connsiteY5" fmla="*/ 671425 h 862864"/>
                <a:gd name="connsiteX6" fmla="*/ 1053642 w 1677637"/>
                <a:gd name="connsiteY6" fmla="*/ 850902 h 862864"/>
                <a:gd name="connsiteX7" fmla="*/ 838821 w 1677637"/>
                <a:gd name="connsiteY7" fmla="*/ 862864 h 862864"/>
                <a:gd name="connsiteX8" fmla="*/ 838812 w 1677637"/>
                <a:gd name="connsiteY8" fmla="*/ 862864 h 862864"/>
                <a:gd name="connsiteX9" fmla="*/ 623991 w 1677637"/>
                <a:gd name="connsiteY9" fmla="*/ 850896 h 862864"/>
                <a:gd name="connsiteX10" fmla="*/ 0 w 1677637"/>
                <a:gd name="connsiteY10" fmla="*/ 671405 h 8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7637" h="862864">
                  <a:moveTo>
                    <a:pt x="323333" y="0"/>
                  </a:moveTo>
                  <a:lnTo>
                    <a:pt x="337134" y="8384"/>
                  </a:lnTo>
                  <a:cubicBezTo>
                    <a:pt x="501119" y="97467"/>
                    <a:pt x="689043" y="148067"/>
                    <a:pt x="888785" y="148067"/>
                  </a:cubicBezTo>
                  <a:cubicBezTo>
                    <a:pt x="1048579" y="148067"/>
                    <a:pt x="1200809" y="115683"/>
                    <a:pt x="1339270" y="57119"/>
                  </a:cubicBezTo>
                  <a:lnTo>
                    <a:pt x="1373809" y="40481"/>
                  </a:lnTo>
                  <a:lnTo>
                    <a:pt x="1677637" y="671425"/>
                  </a:lnTo>
                  <a:cubicBezTo>
                    <a:pt x="1478855" y="767148"/>
                    <a:pt x="1267784" y="826973"/>
                    <a:pt x="1053642" y="850902"/>
                  </a:cubicBezTo>
                  <a:lnTo>
                    <a:pt x="838821" y="862864"/>
                  </a:lnTo>
                  <a:lnTo>
                    <a:pt x="838812" y="862864"/>
                  </a:lnTo>
                  <a:lnTo>
                    <a:pt x="623991" y="850896"/>
                  </a:lnTo>
                  <a:cubicBezTo>
                    <a:pt x="409849" y="826962"/>
                    <a:pt x="198780" y="767132"/>
                    <a:pt x="0" y="671405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3" name="Picture 32" descr="A robot in a room with people around it&#10;&#10;Description automatically generated">
              <a:extLst>
                <a:ext uri="{FF2B5EF4-FFF2-40B4-BE49-F238E27FC236}">
                  <a16:creationId xmlns:a16="http://schemas.microsoft.com/office/drawing/2014/main" id="{1F99D466-5729-1EB9-A20D-0DA2DB932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1" t="1982" r="7711" b="1982"/>
            <a:stretch>
              <a:fillRect/>
            </a:stretch>
          </p:blipFill>
          <p:spPr>
            <a:xfrm>
              <a:off x="10243184" y="2625839"/>
              <a:ext cx="1214935" cy="1323847"/>
            </a:xfrm>
            <a:custGeom>
              <a:avLst/>
              <a:gdLst>
                <a:gd name="connsiteX0" fmla="*/ 652343 w 1349859"/>
                <a:gd name="connsiteY0" fmla="*/ 0 h 1470866"/>
                <a:gd name="connsiteX1" fmla="*/ 1349859 w 1349859"/>
                <a:gd name="connsiteY1" fmla="*/ 159203 h 1470866"/>
                <a:gd name="connsiteX2" fmla="*/ 303844 w 1349859"/>
                <a:gd name="connsiteY2" fmla="*/ 1470866 h 1470866"/>
                <a:gd name="connsiteX3" fmla="*/ 0 w 1349859"/>
                <a:gd name="connsiteY3" fmla="*/ 839928 h 1470866"/>
                <a:gd name="connsiteX4" fmla="*/ 66601 w 1349859"/>
                <a:gd name="connsiteY4" fmla="*/ 807845 h 1470866"/>
                <a:gd name="connsiteX5" fmla="*/ 648765 w 1349859"/>
                <a:gd name="connsiteY5" fmla="*/ 23441 h 14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859" h="1470866">
                  <a:moveTo>
                    <a:pt x="652343" y="0"/>
                  </a:moveTo>
                  <a:lnTo>
                    <a:pt x="1349859" y="159203"/>
                  </a:lnTo>
                  <a:cubicBezTo>
                    <a:pt x="1218937" y="732812"/>
                    <a:pt x="833937" y="1215587"/>
                    <a:pt x="303844" y="1470866"/>
                  </a:cubicBezTo>
                  <a:lnTo>
                    <a:pt x="0" y="839928"/>
                  </a:lnTo>
                  <a:lnTo>
                    <a:pt x="66601" y="807845"/>
                  </a:lnTo>
                  <a:cubicBezTo>
                    <a:pt x="361775" y="647497"/>
                    <a:pt x="579390" y="362469"/>
                    <a:pt x="648765" y="23441"/>
                  </a:cubicBez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5" name="Picture 34" descr="A robot standing in front of a food truck&#10;&#10;Description automatically generated">
              <a:extLst>
                <a:ext uri="{FF2B5EF4-FFF2-40B4-BE49-F238E27FC236}">
                  <a16:creationId xmlns:a16="http://schemas.microsoft.com/office/drawing/2014/main" id="{F4020B83-44D0-F845-7183-5EB2FF5E0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9" r="28271"/>
            <a:stretch>
              <a:fillRect/>
            </a:stretch>
          </p:blipFill>
          <p:spPr>
            <a:xfrm>
              <a:off x="10590339" y="1420399"/>
              <a:ext cx="927901" cy="1185609"/>
            </a:xfrm>
            <a:custGeom>
              <a:avLst/>
              <a:gdLst>
                <a:gd name="connsiteX0" fmla="*/ 355262 w 1030948"/>
                <a:gd name="connsiteY0" fmla="*/ 0 h 1317276"/>
                <a:gd name="connsiteX1" fmla="*/ 748898 w 1030948"/>
                <a:gd name="connsiteY1" fmla="*/ 0 h 1317276"/>
                <a:gd name="connsiteX2" fmla="*/ 840641 w 1030948"/>
                <a:gd name="connsiteY2" fmla="*/ 166502 h 1317276"/>
                <a:gd name="connsiteX3" fmla="*/ 1019052 w 1030948"/>
                <a:gd name="connsiteY3" fmla="*/ 1217053 h 1317276"/>
                <a:gd name="connsiteX4" fmla="*/ 1002081 w 1030948"/>
                <a:gd name="connsiteY4" fmla="*/ 1317276 h 1317276"/>
                <a:gd name="connsiteX5" fmla="*/ 474762 w 1030948"/>
                <a:gd name="connsiteY5" fmla="*/ 1317276 h 1317276"/>
                <a:gd name="connsiteX6" fmla="*/ 284942 w 1030948"/>
                <a:gd name="connsiteY6" fmla="*/ 1273951 h 1317276"/>
                <a:gd name="connsiteX7" fmla="*/ 298902 w 1030948"/>
                <a:gd name="connsiteY7" fmla="*/ 1182480 h 1317276"/>
                <a:gd name="connsiteX8" fmla="*/ 304877 w 1030948"/>
                <a:gd name="connsiteY8" fmla="*/ 1064150 h 1317276"/>
                <a:gd name="connsiteX9" fmla="*/ 40599 w 1030948"/>
                <a:gd name="connsiteY9" fmla="*/ 327981 h 1317276"/>
                <a:gd name="connsiteX10" fmla="*/ 0 w 1030948"/>
                <a:gd name="connsiteY10" fmla="*/ 283312 h 13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0948" h="1317276">
                  <a:moveTo>
                    <a:pt x="355262" y="0"/>
                  </a:moveTo>
                  <a:lnTo>
                    <a:pt x="748898" y="0"/>
                  </a:lnTo>
                  <a:lnTo>
                    <a:pt x="840641" y="166502"/>
                  </a:lnTo>
                  <a:cubicBezTo>
                    <a:pt x="996697" y="491723"/>
                    <a:pt x="1059332" y="855774"/>
                    <a:pt x="1019052" y="1217053"/>
                  </a:cubicBezTo>
                  <a:lnTo>
                    <a:pt x="1002081" y="1317276"/>
                  </a:lnTo>
                  <a:lnTo>
                    <a:pt x="474762" y="1317276"/>
                  </a:lnTo>
                  <a:lnTo>
                    <a:pt x="284942" y="1273951"/>
                  </a:lnTo>
                  <a:lnTo>
                    <a:pt x="298902" y="1182480"/>
                  </a:lnTo>
                  <a:cubicBezTo>
                    <a:pt x="302853" y="1143574"/>
                    <a:pt x="304877" y="1104098"/>
                    <a:pt x="304877" y="1064150"/>
                  </a:cubicBezTo>
                  <a:cubicBezTo>
                    <a:pt x="304877" y="784510"/>
                    <a:pt x="205699" y="528036"/>
                    <a:pt x="40599" y="327981"/>
                  </a:cubicBezTo>
                  <a:lnTo>
                    <a:pt x="0" y="283312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  <p:pic>
          <p:nvPicPr>
            <p:cNvPr id="37" name="Picture 36" descr="A group of robots on a stage&#10;&#10;Description automatically generated">
              <a:extLst>
                <a:ext uri="{FF2B5EF4-FFF2-40B4-BE49-F238E27FC236}">
                  <a16:creationId xmlns:a16="http://schemas.microsoft.com/office/drawing/2014/main" id="{53E72E78-5093-0532-2ACD-153A423F5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4" t="4404" r="30694" b="8323"/>
            <a:stretch>
              <a:fillRect/>
            </a:stretch>
          </p:blipFill>
          <p:spPr>
            <a:xfrm>
              <a:off x="9740350" y="528602"/>
              <a:ext cx="1360453" cy="1094744"/>
            </a:xfrm>
            <a:custGeom>
              <a:avLst/>
              <a:gdLst>
                <a:gd name="connsiteX0" fmla="*/ 0 w 1511537"/>
                <a:gd name="connsiteY0" fmla="*/ 0 h 1216320"/>
                <a:gd name="connsiteX1" fmla="*/ 1511537 w 1511537"/>
                <a:gd name="connsiteY1" fmla="*/ 727918 h 1216320"/>
                <a:gd name="connsiteX2" fmla="*/ 899101 w 1511537"/>
                <a:gd name="connsiteY2" fmla="*/ 1216320 h 1216320"/>
                <a:gd name="connsiteX3" fmla="*/ 865465 w 1511537"/>
                <a:gd name="connsiteY3" fmla="*/ 1179311 h 1216320"/>
                <a:gd name="connsiteX4" fmla="*/ 47109 w 1511537"/>
                <a:gd name="connsiteY4" fmla="*/ 840337 h 1216320"/>
                <a:gd name="connsiteX5" fmla="*/ 0 w 1511537"/>
                <a:gd name="connsiteY5" fmla="*/ 842716 h 121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537" h="1216320">
                  <a:moveTo>
                    <a:pt x="0" y="0"/>
                  </a:moveTo>
                  <a:cubicBezTo>
                    <a:pt x="588360" y="0"/>
                    <a:pt x="1144702" y="267920"/>
                    <a:pt x="1511537" y="727918"/>
                  </a:cubicBezTo>
                  <a:lnTo>
                    <a:pt x="899101" y="1216320"/>
                  </a:lnTo>
                  <a:lnTo>
                    <a:pt x="865465" y="1179311"/>
                  </a:lnTo>
                  <a:cubicBezTo>
                    <a:pt x="656030" y="969876"/>
                    <a:pt x="366697" y="840337"/>
                    <a:pt x="47109" y="840337"/>
                  </a:cubicBezTo>
                  <a:lnTo>
                    <a:pt x="0" y="842716"/>
                  </a:lnTo>
                  <a:close/>
                </a:path>
              </a:pathLst>
            </a:custGeom>
            <a:effectLst>
              <a:glow rad="101600">
                <a:srgbClr val="8ECDDD">
                  <a:alpha val="60000"/>
                </a:srgbClr>
              </a:glow>
            </a:effectLst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06373B8-61D2-368A-D8B1-FA24C1107124}"/>
              </a:ext>
            </a:extLst>
          </p:cNvPr>
          <p:cNvSpPr txBox="1"/>
          <p:nvPr/>
        </p:nvSpPr>
        <p:spPr>
          <a:xfrm>
            <a:off x="544678" y="736763"/>
            <a:ext cx="6779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AI+ Exhibition Application Cases</a:t>
            </a:r>
          </a:p>
        </p:txBody>
      </p:sp>
      <p:pic>
        <p:nvPicPr>
          <p:cNvPr id="44" name="Picture 43" descr="A robot standing in front of a large boat&#10;&#10;Description automatically generated">
            <a:extLst>
              <a:ext uri="{FF2B5EF4-FFF2-40B4-BE49-F238E27FC236}">
                <a16:creationId xmlns:a16="http://schemas.microsoft.com/office/drawing/2014/main" id="{9DCB90E1-CF46-0E9C-12C2-0FE7BC21B0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08" y="4720766"/>
            <a:ext cx="2743200" cy="198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49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05763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24ACB35-27AB-E7D6-BCCB-50E66469180A}"/>
              </a:ext>
            </a:extLst>
          </p:cNvPr>
          <p:cNvGrpSpPr/>
          <p:nvPr/>
        </p:nvGrpSpPr>
        <p:grpSpPr>
          <a:xfrm>
            <a:off x="364529" y="1705331"/>
            <a:ext cx="3511378" cy="3929829"/>
            <a:chOff x="365095" y="1126523"/>
            <a:chExt cx="3511378" cy="3929829"/>
          </a:xfrm>
        </p:grpSpPr>
        <p:pic>
          <p:nvPicPr>
            <p:cNvPr id="78" name="Picture 77" descr="A robot next to a globe&#10;&#10;Description automatically generated">
              <a:extLst>
                <a:ext uri="{FF2B5EF4-FFF2-40B4-BE49-F238E27FC236}">
                  <a16:creationId xmlns:a16="http://schemas.microsoft.com/office/drawing/2014/main" id="{BA059D9C-2753-F508-AA1F-ED2FFB7B9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2768536" y="2517537"/>
              <a:ext cx="981646" cy="1680260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80" name="Picture 79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AC919F87-4AC3-A6E2-7DD9-20E59998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663356" y="3783870"/>
              <a:ext cx="1394283" cy="1272482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84" name="Picture 83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B3D745A1-36C6-2412-7E83-76E5326B9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591854" y="1671265"/>
              <a:ext cx="1465785" cy="127415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83" name="Picture 82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E5C6DDC5-E696-4574-CA8E-38381D020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365095" y="2523466"/>
              <a:ext cx="970037" cy="1686615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9" name="Picture 7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D49E25B4-842A-DDDD-6D1B-BAC4CA560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057640" y="3777352"/>
              <a:ext cx="1465785" cy="1279000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77" name="Picture 76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1CB2C907-BE60-A304-94E6-9C1862514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284398" y="1126523"/>
              <a:ext cx="1592075" cy="1391014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1882450" y="611153"/>
            <a:ext cx="8295526" cy="630942"/>
            <a:chOff x="1890996" y="447687"/>
            <a:chExt cx="8295526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224282" y="447687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Education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1890996" y="579094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722981" y="4054633"/>
            <a:ext cx="6877731" cy="584775"/>
            <a:chOff x="870671" y="4551542"/>
            <a:chExt cx="6877731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65227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Promote the characteristic classroom knowledge, expand extracurricular knowledge and assist teachers in classroom interaction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4722981" y="2063131"/>
            <a:ext cx="5985141" cy="584775"/>
            <a:chOff x="858411" y="2501592"/>
            <a:chExt cx="5985141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Welcome teachers, students and visitors in exhibition halls, characteristic classroom and activity rooms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4722981" y="3058882"/>
            <a:ext cx="5975298" cy="584775"/>
            <a:chOff x="845837" y="3526567"/>
            <a:chExt cx="5975298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Acting as a lecturer in characteristic rooms and activity rooms, introducing the application situation to visitors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99AFFEA-929C-EE2F-37F1-110395285E38}"/>
              </a:ext>
            </a:extLst>
          </p:cNvPr>
          <p:cNvGrpSpPr/>
          <p:nvPr/>
        </p:nvGrpSpPr>
        <p:grpSpPr>
          <a:xfrm>
            <a:off x="4722981" y="5050385"/>
            <a:ext cx="6312905" cy="584775"/>
            <a:chOff x="722050" y="5362257"/>
            <a:chExt cx="6312905" cy="584775"/>
          </a:xfrm>
        </p:grpSpPr>
        <p:pic>
          <p:nvPicPr>
            <p:cNvPr id="101" name="Picture 100" descr="A blue and black camera&#10;&#10;Description automatically generated">
              <a:extLst>
                <a:ext uri="{FF2B5EF4-FFF2-40B4-BE49-F238E27FC236}">
                  <a16:creationId xmlns:a16="http://schemas.microsoft.com/office/drawing/2014/main" id="{AB35A346-FDDA-C827-C87C-7CE5EDDCB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040B40C-D5A0-8F0B-5ECC-42AE8F3D68BD}"/>
                </a:ext>
              </a:extLst>
            </p:cNvPr>
            <p:cNvSpPr txBox="1"/>
            <p:nvPr/>
          </p:nvSpPr>
          <p:spPr>
            <a:xfrm>
              <a:off x="1114477" y="5362257"/>
              <a:ext cx="59204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Information introduction with video and pictures, more convenient for visitors to understand, and easier to get attention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12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56770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98996" y="430949"/>
            <a:ext cx="8434071" cy="630942"/>
            <a:chOff x="2398996" y="430949"/>
            <a:chExt cx="843407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Hotel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5721032" y="4375759"/>
            <a:ext cx="5932032" cy="830997"/>
            <a:chOff x="870671" y="4551542"/>
            <a:chExt cx="5932032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At the front desk of the hotel,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is using technology to manage big data, reduce hotel operating costs and improve management efficiency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5708772" y="2384257"/>
            <a:ext cx="5985141" cy="830997"/>
            <a:chOff x="858411" y="2501592"/>
            <a:chExt cx="5985141" cy="8309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enters the high-end hotel smart service, provides information consultation, check-in and check-out services for guests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5696198" y="3380008"/>
            <a:ext cx="5975298" cy="830997"/>
            <a:chOff x="845837" y="3526567"/>
            <a:chExt cx="5975298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customers with other intimate services, such as introduction of surrounding attractions, food recommendation, traffic status inquiries, etc.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510451-1A6D-0B4D-6F29-AE0814492173}"/>
              </a:ext>
            </a:extLst>
          </p:cNvPr>
          <p:cNvGrpSpPr/>
          <p:nvPr/>
        </p:nvGrpSpPr>
        <p:grpSpPr>
          <a:xfrm>
            <a:off x="862375" y="1492840"/>
            <a:ext cx="4016903" cy="3452601"/>
            <a:chOff x="400909" y="2061257"/>
            <a:chExt cx="3855021" cy="331346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2917EFBD-F80B-9C5B-BE64-F1C736FA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3176142" y="2737199"/>
              <a:ext cx="1079788" cy="184824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806ECDAD-6241-414B-4C4D-BC2FA2090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692859" y="4129160"/>
              <a:ext cx="1364781" cy="1245557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ECD60835-FB5A-1222-856C-E380F0355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622870" y="2061257"/>
              <a:ext cx="1434770" cy="124719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EFF83264-8C06-C418-4355-4685426F5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400909" y="2895425"/>
              <a:ext cx="949511" cy="1650927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4D3C54E8-A90F-5178-878D-A564CB56C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057640" y="4122780"/>
              <a:ext cx="1434770" cy="1251937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16E911A6-CC4D-0DDA-4E7B-EEF83D19B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057640" y="2061257"/>
              <a:ext cx="1434770" cy="125357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11" name="Picture 10" descr="A logo with a bird&#10;&#10;Description automatically generated">
            <a:extLst>
              <a:ext uri="{FF2B5EF4-FFF2-40B4-BE49-F238E27FC236}">
                <a16:creationId xmlns:a16="http://schemas.microsoft.com/office/drawing/2014/main" id="{62F89EFC-E63F-8CE1-5728-CDA9639064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7" y="5561498"/>
            <a:ext cx="1565019" cy="680443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FFF8586F-1AD3-D93E-4AB9-F2DEC58BBB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6" y="5749799"/>
            <a:ext cx="1553397" cy="30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4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" y="0"/>
            <a:ext cx="256770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98996" y="430949"/>
            <a:ext cx="8434071" cy="630942"/>
            <a:chOff x="2398996" y="430949"/>
            <a:chExt cx="843407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79622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Tax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5687749" y="4375759"/>
            <a:ext cx="5932032" cy="830997"/>
            <a:chOff x="870671" y="4551542"/>
            <a:chExt cx="5932032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Patrol broadcasting new tax regulations, publicity video, national tax policy, etc., which become the brightest window of the Administration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5687749" y="2384257"/>
            <a:ext cx="5985141" cy="1077218"/>
            <a:chOff x="858411" y="2501592"/>
            <a:chExt cx="5985141" cy="10772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introduce the functions area and settings of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Nashan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Tax service Administration for citizens and enterprises to any exhibit through the U-SLAM stereo Navigation obstacle avoidance system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5687749" y="3626230"/>
            <a:ext cx="5975298" cy="584775"/>
            <a:chOff x="845837" y="3526567"/>
            <a:chExt cx="5975298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tax consultation and show distinctly different tax processes for citizens and enterprises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1D8C26-75A0-EC15-3788-69D28E4A30DA}"/>
              </a:ext>
            </a:extLst>
          </p:cNvPr>
          <p:cNvGrpSpPr/>
          <p:nvPr/>
        </p:nvGrpSpPr>
        <p:grpSpPr>
          <a:xfrm>
            <a:off x="767823" y="1492840"/>
            <a:ext cx="3729677" cy="4072141"/>
            <a:chOff x="767823" y="1492840"/>
            <a:chExt cx="3729677" cy="4072141"/>
          </a:xfrm>
        </p:grpSpPr>
        <p:pic>
          <p:nvPicPr>
            <p:cNvPr id="10" name="Picture 9" descr="A robot next to a globe&#10;&#10;Description automatically generated">
              <a:extLst>
                <a:ext uri="{FF2B5EF4-FFF2-40B4-BE49-F238E27FC236}">
                  <a16:creationId xmlns:a16="http://schemas.microsoft.com/office/drawing/2014/main" id="{66B72D0B-4E41-AA20-64CC-D1DAAEC15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3320752" y="2391748"/>
              <a:ext cx="1042702" cy="1784768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2" name="Picture 11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CB4C9A03-FFB4-B190-EC5D-F241B9409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1084635" y="3736844"/>
              <a:ext cx="1481004" cy="1351627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4" name="Picture 13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28760A50-F423-6052-0AA8-1DD128E6E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1008686" y="1492840"/>
              <a:ext cx="1556954" cy="1353405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5" name="Picture 14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6EEB742-B79C-E873-8EEB-0E53FBBC3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67823" y="2398045"/>
              <a:ext cx="1030371" cy="1791518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6" name="Picture 1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CCD556B1-01DC-720E-7AA0-349E91827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2655703" y="3957886"/>
              <a:ext cx="1841797" cy="160709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17" name="Picture 16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37DFBA7E-6426-B470-87B5-37643754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2565640" y="1492840"/>
              <a:ext cx="1556954" cy="1360328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22" name="Picture 21" descr="A blue and black sign&#10;&#10;Description automatically generated">
            <a:extLst>
              <a:ext uri="{FF2B5EF4-FFF2-40B4-BE49-F238E27FC236}">
                <a16:creationId xmlns:a16="http://schemas.microsoft.com/office/drawing/2014/main" id="{DF5ECB5E-FB92-9996-4B8D-1C561B1374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7" y="5961882"/>
            <a:ext cx="3382403" cy="62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15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0" y="4747926"/>
            <a:ext cx="12192000" cy="211007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802228" y="473158"/>
            <a:ext cx="5078286" cy="1169551"/>
            <a:chOff x="2398996" y="430949"/>
            <a:chExt cx="5078286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60645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Medical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849808" y="3659239"/>
            <a:ext cx="5418887" cy="830997"/>
            <a:chOff x="870671" y="4551542"/>
            <a:chExt cx="5418887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0639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demonstrates clearly positions and routes of different sections and facilities of hospital through the U-SLAM stereo Navigation obstacle avoidance system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849808" y="1913959"/>
            <a:ext cx="4910057" cy="584775"/>
            <a:chOff x="858411" y="2501592"/>
            <a:chExt cx="4910057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45019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 and mask reminder at the entrance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849808" y="2786599"/>
            <a:ext cx="5030706" cy="584775"/>
            <a:chOff x="845837" y="3526567"/>
            <a:chExt cx="5030706" cy="584775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4632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provides hospital section category introduction to patients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8CCFF6-AE07-4963-5801-EEBF4B9E2BD4}"/>
              </a:ext>
            </a:extLst>
          </p:cNvPr>
          <p:cNvGrpSpPr/>
          <p:nvPr/>
        </p:nvGrpSpPr>
        <p:grpSpPr>
          <a:xfrm>
            <a:off x="7170246" y="327124"/>
            <a:ext cx="3830462" cy="4256048"/>
            <a:chOff x="8101571" y="1438732"/>
            <a:chExt cx="3104025" cy="344890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F4D3FF42-6858-E643-73BF-366B24134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313560" y="2207751"/>
              <a:ext cx="892036" cy="152687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6FDEE87-8DBA-B6AB-CB9C-646D2546C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101571" y="3517419"/>
              <a:ext cx="1501368" cy="1370213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C7DA0249-8E42-E398-6B8A-69B2B4AC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8335578" y="1438732"/>
              <a:ext cx="1331980" cy="1157843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66A81AA9-F3DE-79C4-FDF0-AD0EB3BA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8129519" y="2213139"/>
              <a:ext cx="881486" cy="1532651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E8DD4F0-57BA-06F1-7E9F-DCE1D47E9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667559" y="3352564"/>
              <a:ext cx="1331980" cy="116224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2E6D8A45-B9B4-2017-8681-CF1B301B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667559" y="1438732"/>
              <a:ext cx="1331980" cy="1163766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0FE6B83-F5C7-542E-F5DC-7B0D6C734D7F}"/>
              </a:ext>
            </a:extLst>
          </p:cNvPr>
          <p:cNvSpPr txBox="1"/>
          <p:nvPr/>
        </p:nvSpPr>
        <p:spPr>
          <a:xfrm>
            <a:off x="5968134" y="5274444"/>
            <a:ext cx="3188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Hospital applications in Japan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825552-6E75-23E8-3AE0-BD7B84184056}"/>
              </a:ext>
            </a:extLst>
          </p:cNvPr>
          <p:cNvGrpSpPr/>
          <p:nvPr/>
        </p:nvGrpSpPr>
        <p:grpSpPr>
          <a:xfrm>
            <a:off x="6065496" y="5732618"/>
            <a:ext cx="2278478" cy="276999"/>
            <a:chOff x="9725977" y="5244969"/>
            <a:chExt cx="2278478" cy="27699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870B70C-33B5-2245-F593-7366BDED81FC}"/>
                </a:ext>
              </a:extLst>
            </p:cNvPr>
            <p:cNvSpPr/>
            <p:nvPr/>
          </p:nvSpPr>
          <p:spPr>
            <a:xfrm>
              <a:off x="9725977" y="5350535"/>
              <a:ext cx="106175" cy="1061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9D0CD1-AD3E-6492-E2ED-14AFED17493C}"/>
                </a:ext>
              </a:extLst>
            </p:cNvPr>
            <p:cNvSpPr txBox="1"/>
            <p:nvPr/>
          </p:nvSpPr>
          <p:spPr>
            <a:xfrm>
              <a:off x="9929176" y="5244969"/>
              <a:ext cx="20752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Asao general Hospital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DF981E-85CC-16E4-824B-70D3F4F94647}"/>
              </a:ext>
            </a:extLst>
          </p:cNvPr>
          <p:cNvGrpSpPr/>
          <p:nvPr/>
        </p:nvGrpSpPr>
        <p:grpSpPr>
          <a:xfrm>
            <a:off x="6065496" y="6129237"/>
            <a:ext cx="2488206" cy="276999"/>
            <a:chOff x="9725977" y="5244969"/>
            <a:chExt cx="2488206" cy="27699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BACECD6-9F5C-6E70-112C-2938590FE9DF}"/>
                </a:ext>
              </a:extLst>
            </p:cNvPr>
            <p:cNvSpPr/>
            <p:nvPr/>
          </p:nvSpPr>
          <p:spPr>
            <a:xfrm>
              <a:off x="9725977" y="5350535"/>
              <a:ext cx="106175" cy="1061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931F20-9FDC-F717-3E45-B0FBA6046BFF}"/>
                </a:ext>
              </a:extLst>
            </p:cNvPr>
            <p:cNvSpPr txBox="1"/>
            <p:nvPr/>
          </p:nvSpPr>
          <p:spPr>
            <a:xfrm>
              <a:off x="9929176" y="5244969"/>
              <a:ext cx="2285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General </a:t>
              </a:r>
              <a:r>
                <a:rPr lang="en-US" sz="12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Samagi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Kosei Hospital</a:t>
              </a:r>
            </a:p>
          </p:txBody>
        </p:sp>
      </p:grpSp>
      <p:pic>
        <p:nvPicPr>
          <p:cNvPr id="10" name="Picture 9" descr="A robot standing in a room&#10;&#10;Description automatically generated">
            <a:extLst>
              <a:ext uri="{FF2B5EF4-FFF2-40B4-BE49-F238E27FC236}">
                <a16:creationId xmlns:a16="http://schemas.microsoft.com/office/drawing/2014/main" id="{66C007E5-7895-F907-F74F-23792DA50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605" y="4876224"/>
            <a:ext cx="1402611" cy="1869414"/>
          </a:xfrm>
          <a:prstGeom prst="rect">
            <a:avLst/>
          </a:prstGeom>
        </p:spPr>
      </p:pic>
      <p:pic>
        <p:nvPicPr>
          <p:cNvPr id="14" name="Picture 13" descr="A robot standing on a floor&#10;&#10;Description automatically generated">
            <a:extLst>
              <a:ext uri="{FF2B5EF4-FFF2-40B4-BE49-F238E27FC236}">
                <a16:creationId xmlns:a16="http://schemas.microsoft.com/office/drawing/2014/main" id="{904C689A-8632-F3EE-2F83-223182539E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66" y="4890721"/>
            <a:ext cx="1384340" cy="184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33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9386983" y="0"/>
            <a:ext cx="2805017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507438" y="568074"/>
            <a:ext cx="5413637" cy="1169551"/>
            <a:chOff x="2398996" y="430949"/>
            <a:chExt cx="5413637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418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Medical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19880" y="4075033"/>
            <a:ext cx="5932032" cy="584775"/>
            <a:chOff x="870671" y="4551542"/>
            <a:chExt cx="5932032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577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hospital section category introduction, including section and doctor’s brief introduction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419880" y="2198191"/>
            <a:ext cx="5985141" cy="584775"/>
            <a:chOff x="858411" y="2501592"/>
            <a:chExt cx="5985141" cy="5847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provide hospital information, healthy nutritional knowledge and medical insurance policy advisory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419880" y="3013501"/>
            <a:ext cx="5975298" cy="830997"/>
            <a:chOff x="845837" y="3526567"/>
            <a:chExt cx="5975298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 illness primary diagnosis, give treatment sections suggestion, assist self registration, medical insurance payment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8CCFF6-AE07-4963-5801-EEBF4B9E2BD4}"/>
              </a:ext>
            </a:extLst>
          </p:cNvPr>
          <p:cNvGrpSpPr/>
          <p:nvPr/>
        </p:nvGrpSpPr>
        <p:grpSpPr>
          <a:xfrm>
            <a:off x="7383298" y="381244"/>
            <a:ext cx="4064000" cy="4515534"/>
            <a:chOff x="8101571" y="1438732"/>
            <a:chExt cx="3104025" cy="3448900"/>
          </a:xfrm>
        </p:grpSpPr>
        <p:pic>
          <p:nvPicPr>
            <p:cNvPr id="3" name="Picture 2" descr="A robot next to a globe&#10;&#10;Description automatically generated">
              <a:extLst>
                <a:ext uri="{FF2B5EF4-FFF2-40B4-BE49-F238E27FC236}">
                  <a16:creationId xmlns:a16="http://schemas.microsoft.com/office/drawing/2014/main" id="{F4D3FF42-6858-E643-73BF-366B24134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313560" y="2207751"/>
              <a:ext cx="892036" cy="1526876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4" name="Picture 3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6FDEE87-8DBA-B6AB-CB9C-646D2546C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101571" y="3517419"/>
              <a:ext cx="1501368" cy="1370213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5" name="Picture 4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C7DA0249-8E42-E398-6B8A-69B2B4AC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8335578" y="1438732"/>
              <a:ext cx="1331980" cy="1157843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6" name="Picture 5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66A81AA9-F3DE-79C4-FDF0-AD0EB3BA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8129519" y="2213139"/>
              <a:ext cx="881486" cy="1532651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7" name="Picture 6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E8DD4F0-57BA-06F1-7E9F-DCE1D47E9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667559" y="3352564"/>
              <a:ext cx="1331980" cy="1162245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8" name="Picture 7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2E6D8A45-B9B4-2017-8681-CF1B301B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667559" y="1438732"/>
              <a:ext cx="1331980" cy="1163766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10" name="Picture 9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4D48AA8-8571-38DF-8357-5BD0DFCE76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60" y="6050210"/>
            <a:ext cx="3667050" cy="61804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419880" y="4890343"/>
            <a:ext cx="5969476" cy="830997"/>
            <a:chOff x="722050" y="5362257"/>
            <a:chExt cx="5969476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577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Demonstrate clearly positions and routes of various sections and facilities of hospital through the U-SLAM stereo Navigation obstacle avoidance system</a:t>
              </a:r>
            </a:p>
          </p:txBody>
        </p:sp>
      </p:grpSp>
      <p:pic>
        <p:nvPicPr>
          <p:cNvPr id="17" name="Picture 16" descr="A robot in a room&#10;&#10;Description automatically generated">
            <a:extLst>
              <a:ext uri="{FF2B5EF4-FFF2-40B4-BE49-F238E27FC236}">
                <a16:creationId xmlns:a16="http://schemas.microsoft.com/office/drawing/2014/main" id="{6DB235B0-CA5C-71C4-D27C-D1AFF09475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58371" y="4814171"/>
            <a:ext cx="1401755" cy="230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3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9386983" y="0"/>
            <a:ext cx="2805017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782374" y="453378"/>
            <a:ext cx="5434488" cy="1169551"/>
            <a:chOff x="2398996" y="430949"/>
            <a:chExt cx="5434488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626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Public Security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750795" y="4554156"/>
            <a:ext cx="5983607" cy="1077218"/>
            <a:chOff x="870671" y="4551542"/>
            <a:chExt cx="5983607" cy="1077218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62862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the masses legal advice, professional knowledge Q&amp;A related police service, and other kinds of advices in the police station, relieves the polices stress, optimizes the police deployment in the basic sorts.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782374" y="1934897"/>
            <a:ext cx="5985141" cy="1077218"/>
            <a:chOff x="858411" y="2501592"/>
            <a:chExt cx="5985141" cy="10772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5770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integrates vigilante commanding and dispatching system, communicates with 10,000+ vigilantes instantaneously, and makes a real-time report of vigilantes’ team circumstance to leaders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764926" y="3121416"/>
            <a:ext cx="5975298" cy="1323439"/>
            <a:chOff x="845837" y="3526567"/>
            <a:chExt cx="5975298" cy="1323439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5770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In the disaster and public emergency, </a:t>
              </a:r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can participate in the mass prevision to do mass response. During 2020 epidemic, be a positive member, which show us science techniques assist epidemic prevention work in the public security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764926" y="5740676"/>
            <a:ext cx="6021051" cy="830997"/>
            <a:chOff x="722050" y="5362257"/>
            <a:chExt cx="6021051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6286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Assembles services information on various domains including point system, Entry-exit, drug control, legislation etc., and make a powerful legal knowledge base.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845DDF-A411-521B-EE60-DC57EB931840}"/>
              </a:ext>
            </a:extLst>
          </p:cNvPr>
          <p:cNvGrpSpPr/>
          <p:nvPr/>
        </p:nvGrpSpPr>
        <p:grpSpPr>
          <a:xfrm>
            <a:off x="7299508" y="620516"/>
            <a:ext cx="3666352" cy="3201416"/>
            <a:chOff x="7299508" y="620516"/>
            <a:chExt cx="3666352" cy="3201416"/>
          </a:xfrm>
        </p:grpSpPr>
        <p:pic>
          <p:nvPicPr>
            <p:cNvPr id="11" name="Picture 10" descr="A robot next to a globe&#10;&#10;Description automatically generated">
              <a:extLst>
                <a:ext uri="{FF2B5EF4-FFF2-40B4-BE49-F238E27FC236}">
                  <a16:creationId xmlns:a16="http://schemas.microsoft.com/office/drawing/2014/main" id="{EDFA1677-C360-89A6-249C-371BF2447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037477" y="1420870"/>
              <a:ext cx="928383" cy="1589091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3" name="Picture 12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A2188CC-31F8-D7D5-74F5-2240B34F5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046522" y="2618493"/>
              <a:ext cx="1318631" cy="1203439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6" name="Picture 1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126E94F7-4736-F3B5-B58D-77FAB5239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7978899" y="620516"/>
              <a:ext cx="1386254" cy="1205021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8" name="Picture 1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C35BCBB-A349-76FF-7803-0FD29DF3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299508" y="1286767"/>
              <a:ext cx="1065122" cy="1851940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9" name="Picture 1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9390F09E-BA6B-EC37-BC74-07E83EF4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365153" y="2612329"/>
              <a:ext cx="1386254" cy="1209603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20" name="Picture 19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46A669BE-B8A9-42E4-B0CB-C56F15F90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365153" y="620516"/>
              <a:ext cx="1386254" cy="121118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23" name="Picture 22" descr="A robot standing in a building&#10;&#10;Description automatically generated">
            <a:extLst>
              <a:ext uri="{FF2B5EF4-FFF2-40B4-BE49-F238E27FC236}">
                <a16:creationId xmlns:a16="http://schemas.microsoft.com/office/drawing/2014/main" id="{C9B6D8CF-AE38-6BFB-2D15-8A2145707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390" y="4288365"/>
            <a:ext cx="2245292" cy="1496277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DB78B05-5A00-9089-A3BE-317150A1EA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043" y="6046029"/>
            <a:ext cx="1957987" cy="62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10002982" y="0"/>
            <a:ext cx="2189018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742713" y="452316"/>
            <a:ext cx="5434488" cy="1169551"/>
            <a:chOff x="2398996" y="430949"/>
            <a:chExt cx="5434488" cy="11695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49626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Public Security </a:t>
              </a:r>
            </a:p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3726429" y="4385220"/>
            <a:ext cx="4190659" cy="1077218"/>
            <a:chOff x="870671" y="4551542"/>
            <a:chExt cx="4190659" cy="1077218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38356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Provided helpful enquiry service and professional Q&amp;A related to Exit-entry, relieves the workload of police officers, and optimizes work deployments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3674025" y="2182438"/>
            <a:ext cx="4056456" cy="830997"/>
            <a:chOff x="845837" y="3526567"/>
            <a:chExt cx="4056456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36582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Provides Exit-entry consultation and shows distinctly different processes for citizens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845DDF-A411-521B-EE60-DC57EB931840}"/>
              </a:ext>
            </a:extLst>
          </p:cNvPr>
          <p:cNvGrpSpPr/>
          <p:nvPr/>
        </p:nvGrpSpPr>
        <p:grpSpPr>
          <a:xfrm>
            <a:off x="7944934" y="1602947"/>
            <a:ext cx="3666352" cy="3201416"/>
            <a:chOff x="7299508" y="620516"/>
            <a:chExt cx="3666352" cy="3201416"/>
          </a:xfrm>
        </p:grpSpPr>
        <p:pic>
          <p:nvPicPr>
            <p:cNvPr id="11" name="Picture 10" descr="A robot next to a globe&#10;&#10;Description automatically generated">
              <a:extLst>
                <a:ext uri="{FF2B5EF4-FFF2-40B4-BE49-F238E27FC236}">
                  <a16:creationId xmlns:a16="http://schemas.microsoft.com/office/drawing/2014/main" id="{EDFA1677-C360-89A6-249C-371BF2447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66" t="726" r="21083"/>
            <a:stretch>
              <a:fillRect/>
            </a:stretch>
          </p:blipFill>
          <p:spPr>
            <a:xfrm>
              <a:off x="10037477" y="1420870"/>
              <a:ext cx="928383" cy="1589091"/>
            </a:xfrm>
            <a:custGeom>
              <a:avLst/>
              <a:gdLst>
                <a:gd name="connsiteX0" fmla="*/ 1015044 w 1319948"/>
                <a:gd name="connsiteY0" fmla="*/ 0 h 2259323"/>
                <a:gd name="connsiteX1" fmla="*/ 1086506 w 1319948"/>
                <a:gd name="connsiteY1" fmla="*/ 2141978 h 2259323"/>
                <a:gd name="connsiteX2" fmla="*/ 1023862 w 1319948"/>
                <a:gd name="connsiteY2" fmla="*/ 2259323 h 2259323"/>
                <a:gd name="connsiteX3" fmla="*/ 986436 w 1319948"/>
                <a:gd name="connsiteY3" fmla="*/ 2259323 h 2259323"/>
                <a:gd name="connsiteX4" fmla="*/ 3579 w 1319948"/>
                <a:gd name="connsiteY4" fmla="*/ 1691870 h 2259323"/>
                <a:gd name="connsiteX5" fmla="*/ 65380 w 1319948"/>
                <a:gd name="connsiteY5" fmla="*/ 1578011 h 2259323"/>
                <a:gd name="connsiteX6" fmla="*/ 153356 w 1319948"/>
                <a:gd name="connsiteY6" fmla="*/ 1142251 h 2259323"/>
                <a:gd name="connsiteX7" fmla="*/ 65380 w 1319948"/>
                <a:gd name="connsiteY7" fmla="*/ 706492 h 2259323"/>
                <a:gd name="connsiteX8" fmla="*/ 0 w 1319948"/>
                <a:gd name="connsiteY8" fmla="*/ 586037 h 22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948" h="2259323">
                  <a:moveTo>
                    <a:pt x="1015044" y="0"/>
                  </a:moveTo>
                  <a:cubicBezTo>
                    <a:pt x="1396175" y="660138"/>
                    <a:pt x="1419996" y="1463888"/>
                    <a:pt x="1086506" y="2141978"/>
                  </a:cubicBezTo>
                  <a:lnTo>
                    <a:pt x="1023862" y="2259323"/>
                  </a:lnTo>
                  <a:lnTo>
                    <a:pt x="986436" y="2259323"/>
                  </a:lnTo>
                  <a:lnTo>
                    <a:pt x="3579" y="1691870"/>
                  </a:lnTo>
                  <a:lnTo>
                    <a:pt x="65380" y="1578011"/>
                  </a:lnTo>
                  <a:cubicBezTo>
                    <a:pt x="122030" y="1444076"/>
                    <a:pt x="153356" y="1296822"/>
                    <a:pt x="153356" y="1142251"/>
                  </a:cubicBezTo>
                  <a:cubicBezTo>
                    <a:pt x="153356" y="987681"/>
                    <a:pt x="122030" y="840427"/>
                    <a:pt x="65380" y="706492"/>
                  </a:cubicBezTo>
                  <a:lnTo>
                    <a:pt x="0" y="586037"/>
                  </a:lnTo>
                  <a:close/>
                </a:path>
              </a:pathLst>
            </a:custGeom>
          </p:spPr>
        </p:pic>
        <p:pic>
          <p:nvPicPr>
            <p:cNvPr id="13" name="Picture 12" descr="A robot standing in a room&#10;&#10;Description automatically generated">
              <a:extLst>
                <a:ext uri="{FF2B5EF4-FFF2-40B4-BE49-F238E27FC236}">
                  <a16:creationId xmlns:a16="http://schemas.microsoft.com/office/drawing/2014/main" id="{3A2188CC-31F8-D7D5-74F5-2240B34F5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1" r="4119" b="17004"/>
            <a:stretch>
              <a:fillRect/>
            </a:stretch>
          </p:blipFill>
          <p:spPr>
            <a:xfrm>
              <a:off x="8046522" y="2618493"/>
              <a:ext cx="1318631" cy="1203439"/>
            </a:xfrm>
            <a:custGeom>
              <a:avLst/>
              <a:gdLst>
                <a:gd name="connsiteX0" fmla="*/ 896485 w 1874791"/>
                <a:gd name="connsiteY0" fmla="*/ 0 h 1711014"/>
                <a:gd name="connsiteX1" fmla="*/ 936233 w 1874791"/>
                <a:gd name="connsiteY1" fmla="*/ 65428 h 1711014"/>
                <a:gd name="connsiteX2" fmla="*/ 1864539 w 1874791"/>
                <a:gd name="connsiteY2" fmla="*/ 559004 h 1711014"/>
                <a:gd name="connsiteX3" fmla="*/ 1874791 w 1874791"/>
                <a:gd name="connsiteY3" fmla="*/ 558486 h 1711014"/>
                <a:gd name="connsiteX4" fmla="*/ 1874791 w 1874791"/>
                <a:gd name="connsiteY4" fmla="*/ 1711014 h 1711014"/>
                <a:gd name="connsiteX5" fmla="*/ 71917 w 1874791"/>
                <a:gd name="connsiteY5" fmla="*/ 824156 h 1711014"/>
                <a:gd name="connsiteX6" fmla="*/ 0 w 1874791"/>
                <a:gd name="connsiteY6" fmla="*/ 724100 h 1711014"/>
                <a:gd name="connsiteX7" fmla="*/ 0 w 1874791"/>
                <a:gd name="connsiteY7" fmla="*/ 517585 h 171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4791" h="1711014">
                  <a:moveTo>
                    <a:pt x="896485" y="0"/>
                  </a:moveTo>
                  <a:lnTo>
                    <a:pt x="936233" y="65428"/>
                  </a:lnTo>
                  <a:cubicBezTo>
                    <a:pt x="1137415" y="363216"/>
                    <a:pt x="1478113" y="559004"/>
                    <a:pt x="1864539" y="559004"/>
                  </a:cubicBezTo>
                  <a:lnTo>
                    <a:pt x="1874791" y="558486"/>
                  </a:lnTo>
                  <a:lnTo>
                    <a:pt x="1874791" y="1711014"/>
                  </a:lnTo>
                  <a:cubicBezTo>
                    <a:pt x="1163347" y="1711014"/>
                    <a:pt x="499189" y="1378907"/>
                    <a:pt x="71917" y="824156"/>
                  </a:cubicBezTo>
                  <a:lnTo>
                    <a:pt x="0" y="724100"/>
                  </a:lnTo>
                  <a:lnTo>
                    <a:pt x="0" y="517585"/>
                  </a:lnTo>
                  <a:close/>
                </a:path>
              </a:pathLst>
            </a:custGeom>
          </p:spPr>
        </p:pic>
        <p:pic>
          <p:nvPicPr>
            <p:cNvPr id="16" name="Picture 15" descr="A robot standing in a building&#10;&#10;Description automatically generated">
              <a:extLst>
                <a:ext uri="{FF2B5EF4-FFF2-40B4-BE49-F238E27FC236}">
                  <a16:creationId xmlns:a16="http://schemas.microsoft.com/office/drawing/2014/main" id="{126E94F7-4736-F3B5-B58D-77FAB5239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" t="4326" r="28755" b="4326"/>
            <a:stretch>
              <a:fillRect/>
            </a:stretch>
          </p:blipFill>
          <p:spPr>
            <a:xfrm>
              <a:off x="7978899" y="620516"/>
              <a:ext cx="1386254" cy="1205021"/>
            </a:xfrm>
            <a:custGeom>
              <a:avLst/>
              <a:gdLst>
                <a:gd name="connsiteX0" fmla="*/ 1970935 w 1970935"/>
                <a:gd name="connsiteY0" fmla="*/ 0 h 1713264"/>
                <a:gd name="connsiteX1" fmla="*/ 1970935 w 1970935"/>
                <a:gd name="connsiteY1" fmla="*/ 1161190 h 1713264"/>
                <a:gd name="connsiteX2" fmla="*/ 1960683 w 1970935"/>
                <a:gd name="connsiteY2" fmla="*/ 1160672 h 1713264"/>
                <a:gd name="connsiteX3" fmla="*/ 1032377 w 1970935"/>
                <a:gd name="connsiteY3" fmla="*/ 1654249 h 1713264"/>
                <a:gd name="connsiteX4" fmla="*/ 996524 w 1970935"/>
                <a:gd name="connsiteY4" fmla="*/ 1713264 h 1713264"/>
                <a:gd name="connsiteX5" fmla="*/ 0 w 1970935"/>
                <a:gd name="connsiteY5" fmla="*/ 1137920 h 1713264"/>
                <a:gd name="connsiteX6" fmla="*/ 1970935 w 1970935"/>
                <a:gd name="connsiteY6" fmla="*/ 0 h 1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935" h="1713264">
                  <a:moveTo>
                    <a:pt x="1970935" y="0"/>
                  </a:moveTo>
                  <a:lnTo>
                    <a:pt x="1970935" y="1161190"/>
                  </a:lnTo>
                  <a:lnTo>
                    <a:pt x="1960683" y="1160672"/>
                  </a:lnTo>
                  <a:cubicBezTo>
                    <a:pt x="1574257" y="1160672"/>
                    <a:pt x="1233559" y="1356460"/>
                    <a:pt x="1032377" y="1654249"/>
                  </a:cubicBezTo>
                  <a:lnTo>
                    <a:pt x="996524" y="1713264"/>
                  </a:lnTo>
                  <a:lnTo>
                    <a:pt x="0" y="1137920"/>
                  </a:lnTo>
                  <a:cubicBezTo>
                    <a:pt x="406540" y="433773"/>
                    <a:pt x="1157856" y="0"/>
                    <a:pt x="1970935" y="0"/>
                  </a:cubicBezTo>
                  <a:close/>
                </a:path>
              </a:pathLst>
            </a:custGeom>
          </p:spPr>
        </p:pic>
        <p:pic>
          <p:nvPicPr>
            <p:cNvPr id="18" name="Picture 17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FC35BCBB-A349-76FF-7803-0FD29DF3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32" r="25212" b="350"/>
            <a:stretch>
              <a:fillRect/>
            </a:stretch>
          </p:blipFill>
          <p:spPr>
            <a:xfrm>
              <a:off x="7299508" y="1286767"/>
              <a:ext cx="1065122" cy="1851940"/>
            </a:xfrm>
            <a:custGeom>
              <a:avLst/>
              <a:gdLst>
                <a:gd name="connsiteX0" fmla="*/ 300982 w 1304338"/>
                <a:gd name="connsiteY0" fmla="*/ 0 h 2267868"/>
                <a:gd name="connsiteX1" fmla="*/ 318713 w 1304338"/>
                <a:gd name="connsiteY1" fmla="*/ 0 h 2267868"/>
                <a:gd name="connsiteX2" fmla="*/ 1304338 w 1304338"/>
                <a:gd name="connsiteY2" fmla="*/ 569051 h 2267868"/>
                <a:gd name="connsiteX3" fmla="*/ 1234065 w 1304338"/>
                <a:gd name="connsiteY3" fmla="*/ 698520 h 2267868"/>
                <a:gd name="connsiteX4" fmla="*/ 1146089 w 1304338"/>
                <a:gd name="connsiteY4" fmla="*/ 1134279 h 2267868"/>
                <a:gd name="connsiteX5" fmla="*/ 1234065 w 1304338"/>
                <a:gd name="connsiteY5" fmla="*/ 1570039 h 2267868"/>
                <a:gd name="connsiteX6" fmla="*/ 1300758 w 1304338"/>
                <a:gd name="connsiteY6" fmla="*/ 1692912 h 2267868"/>
                <a:gd name="connsiteX7" fmla="*/ 304905 w 1304338"/>
                <a:gd name="connsiteY7" fmla="*/ 2267868 h 2267868"/>
                <a:gd name="connsiteX8" fmla="*/ 171509 w 1304338"/>
                <a:gd name="connsiteY8" fmla="*/ 263104 h 226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338" h="2267868">
                  <a:moveTo>
                    <a:pt x="300982" y="0"/>
                  </a:moveTo>
                  <a:lnTo>
                    <a:pt x="318713" y="0"/>
                  </a:lnTo>
                  <a:lnTo>
                    <a:pt x="1304338" y="569051"/>
                  </a:lnTo>
                  <a:lnTo>
                    <a:pt x="1234065" y="698520"/>
                  </a:lnTo>
                  <a:cubicBezTo>
                    <a:pt x="1177415" y="832455"/>
                    <a:pt x="1146089" y="979709"/>
                    <a:pt x="1146089" y="1134279"/>
                  </a:cubicBezTo>
                  <a:cubicBezTo>
                    <a:pt x="1146089" y="1288850"/>
                    <a:pt x="1177415" y="1436104"/>
                    <a:pt x="1234065" y="1570039"/>
                  </a:cubicBezTo>
                  <a:lnTo>
                    <a:pt x="1300758" y="1692912"/>
                  </a:lnTo>
                  <a:lnTo>
                    <a:pt x="304905" y="2267868"/>
                  </a:lnTo>
                  <a:cubicBezTo>
                    <a:pt x="-50817" y="1651739"/>
                    <a:pt x="-95283" y="910509"/>
                    <a:pt x="171509" y="263104"/>
                  </a:cubicBezTo>
                  <a:close/>
                </a:path>
              </a:pathLst>
            </a:custGeom>
          </p:spPr>
        </p:pic>
        <p:pic>
          <p:nvPicPr>
            <p:cNvPr id="19" name="Picture 18" descr="A robot standing in front of a sign&#10;&#10;Description automatically generated">
              <a:extLst>
                <a:ext uri="{FF2B5EF4-FFF2-40B4-BE49-F238E27FC236}">
                  <a16:creationId xmlns:a16="http://schemas.microsoft.com/office/drawing/2014/main" id="{9390F09E-BA6B-EC37-BC74-07E83EF4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7" t="3289" r="3784" b="3289"/>
            <a:stretch>
              <a:fillRect/>
            </a:stretch>
          </p:blipFill>
          <p:spPr>
            <a:xfrm>
              <a:off x="9365153" y="2612329"/>
              <a:ext cx="1386254" cy="1209603"/>
            </a:xfrm>
            <a:custGeom>
              <a:avLst/>
              <a:gdLst>
                <a:gd name="connsiteX0" fmla="*/ 963127 w 1970935"/>
                <a:gd name="connsiteY0" fmla="*/ 0 h 1719778"/>
                <a:gd name="connsiteX1" fmla="*/ 1970935 w 1970935"/>
                <a:gd name="connsiteY1" fmla="*/ 581858 h 1719778"/>
                <a:gd name="connsiteX2" fmla="*/ 0 w 1970935"/>
                <a:gd name="connsiteY2" fmla="*/ 1719778 h 1719778"/>
                <a:gd name="connsiteX3" fmla="*/ 0 w 1970935"/>
                <a:gd name="connsiteY3" fmla="*/ 567250 h 1719778"/>
                <a:gd name="connsiteX4" fmla="*/ 104211 w 1970935"/>
                <a:gd name="connsiteY4" fmla="*/ 561988 h 1719778"/>
                <a:gd name="connsiteX5" fmla="*/ 918054 w 1970935"/>
                <a:gd name="connsiteY5" fmla="*/ 74192 h 171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19778">
                  <a:moveTo>
                    <a:pt x="963127" y="0"/>
                  </a:moveTo>
                  <a:lnTo>
                    <a:pt x="1970935" y="581858"/>
                  </a:lnTo>
                  <a:cubicBezTo>
                    <a:pt x="1564395" y="1286005"/>
                    <a:pt x="813079" y="1719778"/>
                    <a:pt x="0" y="1719778"/>
                  </a:cubicBezTo>
                  <a:lnTo>
                    <a:pt x="0" y="567250"/>
                  </a:lnTo>
                  <a:lnTo>
                    <a:pt x="104211" y="561988"/>
                  </a:lnTo>
                  <a:cubicBezTo>
                    <a:pt x="442919" y="527591"/>
                    <a:pt x="736990" y="342201"/>
                    <a:pt x="918054" y="74192"/>
                  </a:cubicBezTo>
                  <a:close/>
                </a:path>
              </a:pathLst>
            </a:custGeom>
          </p:spPr>
        </p:pic>
        <p:pic>
          <p:nvPicPr>
            <p:cNvPr id="20" name="Picture 19" descr="A group of children holding signs&#10;&#10;Description automatically generated">
              <a:extLst>
                <a:ext uri="{FF2B5EF4-FFF2-40B4-BE49-F238E27FC236}">
                  <a16:creationId xmlns:a16="http://schemas.microsoft.com/office/drawing/2014/main" id="{46A669BE-B8A9-42E4-B0CB-C56F15F90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28" t="3647" r="8924" b="3173"/>
            <a:stretch>
              <a:fillRect/>
            </a:stretch>
          </p:blipFill>
          <p:spPr>
            <a:xfrm>
              <a:off x="9365153" y="620516"/>
              <a:ext cx="1386254" cy="1211185"/>
            </a:xfrm>
            <a:custGeom>
              <a:avLst/>
              <a:gdLst>
                <a:gd name="connsiteX0" fmla="*/ 0 w 1970935"/>
                <a:gd name="connsiteY0" fmla="*/ 0 h 1722028"/>
                <a:gd name="connsiteX1" fmla="*/ 1970935 w 1970935"/>
                <a:gd name="connsiteY1" fmla="*/ 1137920 h 1722028"/>
                <a:gd name="connsiteX2" fmla="*/ 959231 w 1970935"/>
                <a:gd name="connsiteY2" fmla="*/ 1722028 h 1722028"/>
                <a:gd name="connsiteX3" fmla="*/ 918054 w 1970935"/>
                <a:gd name="connsiteY3" fmla="*/ 1654249 h 1722028"/>
                <a:gd name="connsiteX4" fmla="*/ 104211 w 1970935"/>
                <a:gd name="connsiteY4" fmla="*/ 1166452 h 1722028"/>
                <a:gd name="connsiteX5" fmla="*/ 0 w 1970935"/>
                <a:gd name="connsiteY5" fmla="*/ 1161190 h 17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935" h="1722028">
                  <a:moveTo>
                    <a:pt x="0" y="0"/>
                  </a:moveTo>
                  <a:cubicBezTo>
                    <a:pt x="813079" y="0"/>
                    <a:pt x="1564396" y="433773"/>
                    <a:pt x="1970935" y="1137920"/>
                  </a:cubicBezTo>
                  <a:lnTo>
                    <a:pt x="959231" y="1722028"/>
                  </a:lnTo>
                  <a:lnTo>
                    <a:pt x="918054" y="1654249"/>
                  </a:lnTo>
                  <a:cubicBezTo>
                    <a:pt x="736990" y="1386239"/>
                    <a:pt x="442919" y="1200850"/>
                    <a:pt x="104211" y="1166452"/>
                  </a:cubicBezTo>
                  <a:lnTo>
                    <a:pt x="0" y="1161190"/>
                  </a:lnTo>
                  <a:close/>
                </a:path>
              </a:pathLst>
            </a:custGeom>
          </p:spPr>
        </p:pic>
      </p:grpSp>
      <p:pic>
        <p:nvPicPr>
          <p:cNvPr id="3" name="Picture 2" descr="A robot standing in front of a sign&#10;&#10;Description automatically generated">
            <a:extLst>
              <a:ext uri="{FF2B5EF4-FFF2-40B4-BE49-F238E27FC236}">
                <a16:creationId xmlns:a16="http://schemas.microsoft.com/office/drawing/2014/main" id="{F5A3A753-FFF0-7B3C-65EF-CE57279EC3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13" y="2182438"/>
            <a:ext cx="2743200" cy="1754507"/>
          </a:xfrm>
          <a:prstGeom prst="rect">
            <a:avLst/>
          </a:prstGeom>
        </p:spPr>
      </p:pic>
      <p:pic>
        <p:nvPicPr>
          <p:cNvPr id="5" name="Picture 4" descr="A robot in a building&#10;&#10;Description automatically generated">
            <a:extLst>
              <a:ext uri="{FF2B5EF4-FFF2-40B4-BE49-F238E27FC236}">
                <a16:creationId xmlns:a16="http://schemas.microsoft.com/office/drawing/2014/main" id="{B27C60A3-07DC-7587-500E-41D7E0C017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1" y="4385220"/>
            <a:ext cx="2743200" cy="1828094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F8F6E12-7847-9391-6809-7D31401A05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894" y="5740719"/>
            <a:ext cx="2743201" cy="87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9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88D0A0F7-5AA7-CA0D-FF19-29B335A733A4}"/>
              </a:ext>
            </a:extLst>
          </p:cNvPr>
          <p:cNvSpPr/>
          <p:nvPr/>
        </p:nvSpPr>
        <p:spPr>
          <a:xfrm>
            <a:off x="6535100" y="0"/>
            <a:ext cx="565690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232419" y="792640"/>
            <a:ext cx="6302681" cy="630942"/>
            <a:chOff x="2398996" y="430949"/>
            <a:chExt cx="630268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397953" y="3903701"/>
            <a:ext cx="5698047" cy="830997"/>
            <a:chOff x="870671" y="4551542"/>
            <a:chExt cx="5698047" cy="830997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4" y="4551542"/>
              <a:ext cx="53430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Patrolling broadcasting attentions and promotions of bank, and real-time monitoring bank and send the real-time circumstance to administrators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248C82-99BA-FC89-9AFF-DF32BAB788D1}"/>
              </a:ext>
            </a:extLst>
          </p:cNvPr>
          <p:cNvGrpSpPr/>
          <p:nvPr/>
        </p:nvGrpSpPr>
        <p:grpSpPr>
          <a:xfrm>
            <a:off x="397953" y="1923834"/>
            <a:ext cx="5672290" cy="830997"/>
            <a:chOff x="858411" y="2501592"/>
            <a:chExt cx="5672290" cy="8309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F071321-A860-60E3-95EF-B0E38005831C}"/>
                </a:ext>
              </a:extLst>
            </p:cNvPr>
            <p:cNvSpPr txBox="1"/>
            <p:nvPr/>
          </p:nvSpPr>
          <p:spPr>
            <a:xfrm>
              <a:off x="1266504" y="2501592"/>
              <a:ext cx="52641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robot can precisely guide customers to business areas through the U-SLAM Stereo Navigation Obstacle Avoidance System </a:t>
              </a:r>
            </a:p>
          </p:txBody>
        </p:sp>
        <p:pic>
          <p:nvPicPr>
            <p:cNvPr id="96" name="Picture 95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2633E6E0-422C-AAC2-D720-DD96EE3D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397953" y="2790657"/>
            <a:ext cx="5689738" cy="1077218"/>
            <a:chOff x="845837" y="3526567"/>
            <a:chExt cx="5689738" cy="1077218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52914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Answers customers’ questions in business transaction, and assists bank make business promotion, if the robot can handle some issue, which the video customer service will solve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8090F-66C0-6C14-3B64-B712BF96CD19}"/>
              </a:ext>
            </a:extLst>
          </p:cNvPr>
          <p:cNvGrpSpPr/>
          <p:nvPr/>
        </p:nvGrpSpPr>
        <p:grpSpPr>
          <a:xfrm>
            <a:off x="397953" y="4770525"/>
            <a:ext cx="5672290" cy="830997"/>
            <a:chOff x="722050" y="5362257"/>
            <a:chExt cx="5672290" cy="830997"/>
          </a:xfrm>
        </p:grpSpPr>
        <p:pic>
          <p:nvPicPr>
            <p:cNvPr id="14" name="Picture 13" descr="A blue and black camera&#10;&#10;Description automatically generated">
              <a:extLst>
                <a:ext uri="{FF2B5EF4-FFF2-40B4-BE49-F238E27FC236}">
                  <a16:creationId xmlns:a16="http://schemas.microsoft.com/office/drawing/2014/main" id="{35FB9138-D1FD-BD61-20F9-582DF229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B0A7DA-29EE-0FCA-7AC3-2D706A1E894D}"/>
                </a:ext>
              </a:extLst>
            </p:cNvPr>
            <p:cNvSpPr txBox="1"/>
            <p:nvPr/>
          </p:nvSpPr>
          <p:spPr>
            <a:xfrm>
              <a:off x="1114477" y="5362257"/>
              <a:ext cx="52798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Bank lobby assistance, help lobby manager to handle business transactions, like scanning QR code for a new card, make an appointment withdrawal, etc. </a:t>
              </a:r>
            </a:p>
          </p:txBody>
        </p:sp>
      </p:grpSp>
      <p:pic>
        <p:nvPicPr>
          <p:cNvPr id="10" name="Picture 9" descr="A robot in a room&#10;&#10;Description automatically generated">
            <a:extLst>
              <a:ext uri="{FF2B5EF4-FFF2-40B4-BE49-F238E27FC236}">
                <a16:creationId xmlns:a16="http://schemas.microsoft.com/office/drawing/2014/main" id="{5AE07016-8746-73C8-4B73-2EFE63D4F4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r="18284"/>
          <a:stretch/>
        </p:blipFill>
        <p:spPr>
          <a:xfrm>
            <a:off x="6673645" y="0"/>
            <a:ext cx="5518355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55CFF4-C0D4-DF6A-1D12-DB8341BE43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0" y="6024706"/>
            <a:ext cx="1863971" cy="457200"/>
          </a:xfrm>
          <a:prstGeom prst="rect">
            <a:avLst/>
          </a:prstGeom>
        </p:spPr>
      </p:pic>
      <p:pic>
        <p:nvPicPr>
          <p:cNvPr id="5" name="Picture 4" descr="A group of black symbols&#10;&#10;Description automatically generated">
            <a:extLst>
              <a:ext uri="{FF2B5EF4-FFF2-40B4-BE49-F238E27FC236}">
                <a16:creationId xmlns:a16="http://schemas.microsoft.com/office/drawing/2014/main" id="{A799F268-4C43-813F-30C0-360EBA7672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81" y="6022630"/>
            <a:ext cx="133755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23997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312495" y="424530"/>
            <a:ext cx="6302681" cy="630942"/>
            <a:chOff x="2398996" y="430949"/>
            <a:chExt cx="6302681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398996" y="579777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0AC94C8-C36F-5538-76AF-C4AA9E436030}"/>
              </a:ext>
            </a:extLst>
          </p:cNvPr>
          <p:cNvGrpSpPr/>
          <p:nvPr/>
        </p:nvGrpSpPr>
        <p:grpSpPr>
          <a:xfrm>
            <a:off x="474117" y="5623266"/>
            <a:ext cx="5477995" cy="584775"/>
            <a:chOff x="870671" y="4551542"/>
            <a:chExt cx="5477995" cy="584775"/>
          </a:xfrm>
        </p:grpSpPr>
        <p:pic>
          <p:nvPicPr>
            <p:cNvPr id="92" name="Picture 91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B44577F-F2EE-2033-EB30-F630CF36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035892-2FD7-65F5-05C7-47ED9A3E9BC7}"/>
                </a:ext>
              </a:extLst>
            </p:cNvPr>
            <p:cNvSpPr txBox="1"/>
            <p:nvPr/>
          </p:nvSpPr>
          <p:spPr>
            <a:xfrm>
              <a:off x="1225653" y="4551542"/>
              <a:ext cx="51230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detection, and mask reminder at the entrance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D9510D-FA61-E70E-7D7B-842FABE344B8}"/>
              </a:ext>
            </a:extLst>
          </p:cNvPr>
          <p:cNvGrpSpPr/>
          <p:nvPr/>
        </p:nvGrpSpPr>
        <p:grpSpPr>
          <a:xfrm>
            <a:off x="6484545" y="5623266"/>
            <a:ext cx="5196025" cy="830997"/>
            <a:chOff x="845837" y="3526567"/>
            <a:chExt cx="5196025" cy="830997"/>
          </a:xfrm>
        </p:grpSpPr>
        <p:pic>
          <p:nvPicPr>
            <p:cNvPr id="98" name="Picture 97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0E2A5DEA-1F85-97AF-847F-5999AD418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38F555-2C69-42BA-D65A-C1E3953AD6B2}"/>
                </a:ext>
              </a:extLst>
            </p:cNvPr>
            <p:cNvSpPr txBox="1"/>
            <p:nvPr/>
          </p:nvSpPr>
          <p:spPr>
            <a:xfrm>
              <a:off x="1244087" y="3526567"/>
              <a:ext cx="47977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has connected to the queuing system of the bank to realize the ability to guide custom into different types of business and to queue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016D75-C6CC-EF07-2DA4-CCAEDBF1C3D4}"/>
              </a:ext>
            </a:extLst>
          </p:cNvPr>
          <p:cNvGrpSpPr/>
          <p:nvPr/>
        </p:nvGrpSpPr>
        <p:grpSpPr>
          <a:xfrm>
            <a:off x="479138" y="2240001"/>
            <a:ext cx="5486400" cy="3108960"/>
            <a:chOff x="378615" y="2229026"/>
            <a:chExt cx="5486400" cy="31089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66DA757-027A-C1F8-7356-89FAA3820A16}"/>
                </a:ext>
              </a:extLst>
            </p:cNvPr>
            <p:cNvSpPr/>
            <p:nvPr/>
          </p:nvSpPr>
          <p:spPr>
            <a:xfrm>
              <a:off x="378615" y="2229026"/>
              <a:ext cx="5486400" cy="310896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A person standing in a room&#10;&#10;Description automatically generated">
              <a:extLst>
                <a:ext uri="{FF2B5EF4-FFF2-40B4-BE49-F238E27FC236}">
                  <a16:creationId xmlns:a16="http://schemas.microsoft.com/office/drawing/2014/main" id="{F77F6DB6-8A77-CB8B-2E53-761BB34EE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139" y="2320006"/>
              <a:ext cx="5337352" cy="2926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FD6FB3-E9AF-2061-3FD5-D0DF5A3E5E94}"/>
              </a:ext>
            </a:extLst>
          </p:cNvPr>
          <p:cNvGrpSpPr/>
          <p:nvPr/>
        </p:nvGrpSpPr>
        <p:grpSpPr>
          <a:xfrm>
            <a:off x="6530725" y="2240001"/>
            <a:ext cx="5303520" cy="3108960"/>
            <a:chOff x="6618987" y="2228566"/>
            <a:chExt cx="5303520" cy="31089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D838E8-F7D1-BEB2-3B5C-D365830CDFFE}"/>
                </a:ext>
              </a:extLst>
            </p:cNvPr>
            <p:cNvSpPr/>
            <p:nvPr/>
          </p:nvSpPr>
          <p:spPr>
            <a:xfrm>
              <a:off x="6618987" y="2228566"/>
              <a:ext cx="5303520" cy="310896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robot with a round screen&#10;&#10;Description automatically generated">
              <a:extLst>
                <a:ext uri="{FF2B5EF4-FFF2-40B4-BE49-F238E27FC236}">
                  <a16:creationId xmlns:a16="http://schemas.microsoft.com/office/drawing/2014/main" id="{A49BCE00-0209-3E4B-8E32-E40548106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480" y="2320006"/>
              <a:ext cx="5172695" cy="292608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EECAC7D-6F75-7AD0-4994-50DCA259FA78}"/>
              </a:ext>
            </a:extLst>
          </p:cNvPr>
          <p:cNvSpPr txBox="1"/>
          <p:nvPr/>
        </p:nvSpPr>
        <p:spPr>
          <a:xfrm>
            <a:off x="4217463" y="1242420"/>
            <a:ext cx="6780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Bank of China (UK) Limited London Chinatown Branch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F661-A3AF-6C2A-399E-D20E76FEA468}"/>
              </a:ext>
            </a:extLst>
          </p:cNvPr>
          <p:cNvSpPr txBox="1"/>
          <p:nvPr/>
        </p:nvSpPr>
        <p:spPr>
          <a:xfrm>
            <a:off x="4217462" y="1642177"/>
            <a:ext cx="6780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Bank of China (UK) Limited Banking Department</a:t>
            </a:r>
          </a:p>
        </p:txBody>
      </p:sp>
      <p:pic>
        <p:nvPicPr>
          <p:cNvPr id="13" name="Picture 12" descr="A blue sky with white clouds and black text&#10;&#10;Description automatically generated">
            <a:extLst>
              <a:ext uri="{FF2B5EF4-FFF2-40B4-BE49-F238E27FC236}">
                <a16:creationId xmlns:a16="http://schemas.microsoft.com/office/drawing/2014/main" id="{4B59664E-9F2D-3D16-BBED-A49DADA35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39" y="1237693"/>
            <a:ext cx="3349952" cy="7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2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4D21EB4-DD4D-E236-8E81-3346A180DE6D}"/>
              </a:ext>
            </a:extLst>
          </p:cNvPr>
          <p:cNvSpPr/>
          <p:nvPr/>
        </p:nvSpPr>
        <p:spPr>
          <a:xfrm>
            <a:off x="1" y="0"/>
            <a:ext cx="624378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39D34E9-80B8-FDB8-E8F8-C28CC2BBC3F1}"/>
              </a:ext>
            </a:extLst>
          </p:cNvPr>
          <p:cNvGrpSpPr/>
          <p:nvPr/>
        </p:nvGrpSpPr>
        <p:grpSpPr>
          <a:xfrm>
            <a:off x="6077527" y="576136"/>
            <a:ext cx="6149664" cy="630942"/>
            <a:chOff x="2552013" y="430949"/>
            <a:chExt cx="6149664" cy="630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080517-C220-BF97-C349-582B33D69388}"/>
                </a:ext>
              </a:extLst>
            </p:cNvPr>
            <p:cNvSpPr txBox="1"/>
            <p:nvPr/>
          </p:nvSpPr>
          <p:spPr>
            <a:xfrm>
              <a:off x="2870827" y="430949"/>
              <a:ext cx="58308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AI+ Bank Application Cases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8109551-5EA0-331F-2155-A5374DB73BEB}"/>
                </a:ext>
              </a:extLst>
            </p:cNvPr>
            <p:cNvSpPr/>
            <p:nvPr/>
          </p:nvSpPr>
          <p:spPr>
            <a:xfrm>
              <a:off x="2552013" y="559036"/>
              <a:ext cx="333286" cy="3332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786D9E-F7C5-A474-7D0B-694DC16D84BF}"/>
              </a:ext>
            </a:extLst>
          </p:cNvPr>
          <p:cNvGrpSpPr/>
          <p:nvPr/>
        </p:nvGrpSpPr>
        <p:grpSpPr>
          <a:xfrm>
            <a:off x="6734850" y="3549073"/>
            <a:ext cx="4802909" cy="830997"/>
            <a:chOff x="870671" y="4551542"/>
            <a:chExt cx="4802909" cy="830997"/>
          </a:xfrm>
        </p:grpSpPr>
        <p:pic>
          <p:nvPicPr>
            <p:cNvPr id="4" name="Picture 3" descr="A blue logo with a black background&#10;&#10;Description automatically generated">
              <a:extLst>
                <a:ext uri="{FF2B5EF4-FFF2-40B4-BE49-F238E27FC236}">
                  <a16:creationId xmlns:a16="http://schemas.microsoft.com/office/drawing/2014/main" id="{512908E3-000C-AD46-B1E6-047F2DF8B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71" y="4653967"/>
              <a:ext cx="281289" cy="37992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F3F94E-4A1A-9E41-C640-962CBB036F56}"/>
                </a:ext>
              </a:extLst>
            </p:cNvPr>
            <p:cNvSpPr txBox="1"/>
            <p:nvPr/>
          </p:nvSpPr>
          <p:spPr>
            <a:xfrm>
              <a:off x="1225654" y="4551542"/>
              <a:ext cx="4447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answers customers’ questions, such as business transactions, and assists banks in making business promotions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59EE5B9-C7C8-D019-602D-652C28950C61}"/>
              </a:ext>
            </a:extLst>
          </p:cNvPr>
          <p:cNvGrpSpPr/>
          <p:nvPr/>
        </p:nvGrpSpPr>
        <p:grpSpPr>
          <a:xfrm>
            <a:off x="6760607" y="1928529"/>
            <a:ext cx="4777152" cy="584775"/>
            <a:chOff x="858411" y="2501592"/>
            <a:chExt cx="4777152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83B9F1-6809-B1DB-F5FA-C8753043177A}"/>
                </a:ext>
              </a:extLst>
            </p:cNvPr>
            <p:cNvSpPr txBox="1"/>
            <p:nvPr/>
          </p:nvSpPr>
          <p:spPr>
            <a:xfrm>
              <a:off x="1266504" y="2501592"/>
              <a:ext cx="4369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launched 6 service outlet of the bank of Shanghai Shenzhen Branch</a:t>
              </a:r>
            </a:p>
          </p:txBody>
        </p:sp>
        <p:pic>
          <p:nvPicPr>
            <p:cNvPr id="11" name="Picture 10" descr="A blue arrow pointing to a point&#10;&#10;Description automatically generated">
              <a:extLst>
                <a:ext uri="{FF2B5EF4-FFF2-40B4-BE49-F238E27FC236}">
                  <a16:creationId xmlns:a16="http://schemas.microsoft.com/office/drawing/2014/main" id="{6282B14C-E51F-9CAB-1A48-058DDC7AE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411" y="2606620"/>
              <a:ext cx="326659" cy="31275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A3D5F2-4596-0FDC-9FF6-57C3FFABC967}"/>
              </a:ext>
            </a:extLst>
          </p:cNvPr>
          <p:cNvGrpSpPr/>
          <p:nvPr/>
        </p:nvGrpSpPr>
        <p:grpSpPr>
          <a:xfrm>
            <a:off x="6743159" y="2738801"/>
            <a:ext cx="4794600" cy="584775"/>
            <a:chOff x="845837" y="3526567"/>
            <a:chExt cx="4794600" cy="584775"/>
          </a:xfrm>
        </p:grpSpPr>
        <p:pic>
          <p:nvPicPr>
            <p:cNvPr id="14" name="Picture 13" descr="A group of blue arrows and people&#10;&#10;Description automatically generated">
              <a:extLst>
                <a:ext uri="{FF2B5EF4-FFF2-40B4-BE49-F238E27FC236}">
                  <a16:creationId xmlns:a16="http://schemas.microsoft.com/office/drawing/2014/main" id="{66CD5526-193B-7A21-36B1-A15DD03B6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37" y="3628740"/>
              <a:ext cx="326658" cy="3133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21BAB1-9A7B-0BB0-F867-116D3D9E8427}"/>
                </a:ext>
              </a:extLst>
            </p:cNvPr>
            <p:cNvSpPr txBox="1"/>
            <p:nvPr/>
          </p:nvSpPr>
          <p:spPr>
            <a:xfrm>
              <a:off x="1244087" y="3526567"/>
              <a:ext cx="4396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Cruzr</a:t>
              </a:r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 conducts thermometry, mask detection, and mask reminder at the entrance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241466-D943-9A17-A38B-8424E5B73096}"/>
              </a:ext>
            </a:extLst>
          </p:cNvPr>
          <p:cNvGrpSpPr/>
          <p:nvPr/>
        </p:nvGrpSpPr>
        <p:grpSpPr>
          <a:xfrm>
            <a:off x="6760607" y="4605566"/>
            <a:ext cx="4777152" cy="1077218"/>
            <a:chOff x="722050" y="5362257"/>
            <a:chExt cx="4777152" cy="1077218"/>
          </a:xfrm>
        </p:grpSpPr>
        <p:pic>
          <p:nvPicPr>
            <p:cNvPr id="18" name="Picture 17" descr="A blue and black camera&#10;&#10;Description automatically generated">
              <a:extLst>
                <a:ext uri="{FF2B5EF4-FFF2-40B4-BE49-F238E27FC236}">
                  <a16:creationId xmlns:a16="http://schemas.microsoft.com/office/drawing/2014/main" id="{06AC2A91-8550-57FE-D03E-81681C9AC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50" y="5487460"/>
              <a:ext cx="333410" cy="24905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3FE4D7-C010-DF20-4150-4EF16B4719F6}"/>
                </a:ext>
              </a:extLst>
            </p:cNvPr>
            <p:cNvSpPr txBox="1"/>
            <p:nvPr/>
          </p:nvSpPr>
          <p:spPr>
            <a:xfrm>
              <a:off x="1114477" y="5362257"/>
              <a:ext cx="438472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  <a:latin typeface="Roboto" pitchFamily="2" charset="0"/>
                  <a:ea typeface="Roboto" pitchFamily="2" charset="0"/>
                </a:rPr>
                <a:t>Bank lobby assistance, help lobby manager to handle business transactions, like scanning QR code for a new card, make an appointment withdrawal, etc.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85B03A4-173C-AB5A-B848-5CA752965657}"/>
              </a:ext>
            </a:extLst>
          </p:cNvPr>
          <p:cNvGrpSpPr/>
          <p:nvPr/>
        </p:nvGrpSpPr>
        <p:grpSpPr>
          <a:xfrm>
            <a:off x="1825721" y="5397283"/>
            <a:ext cx="2323533" cy="1175881"/>
            <a:chOff x="1876996" y="314945"/>
            <a:chExt cx="2323533" cy="1175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ECAC7D-6F75-7AD0-4994-50DCA259FA78}"/>
                </a:ext>
              </a:extLst>
            </p:cNvPr>
            <p:cNvSpPr txBox="1"/>
            <p:nvPr/>
          </p:nvSpPr>
          <p:spPr>
            <a:xfrm>
              <a:off x="2099740" y="1152272"/>
              <a:ext cx="18780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Bank of Shanghai</a:t>
              </a:r>
            </a:p>
          </p:txBody>
        </p:sp>
        <p:pic>
          <p:nvPicPr>
            <p:cNvPr id="24" name="Picture 23" descr="A blue and white logo&#10;&#10;Description automatically generated">
              <a:extLst>
                <a:ext uri="{FF2B5EF4-FFF2-40B4-BE49-F238E27FC236}">
                  <a16:creationId xmlns:a16="http://schemas.microsoft.com/office/drawing/2014/main" id="{D0677010-846A-FED4-F701-E7282D934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996" y="314945"/>
              <a:ext cx="2323533" cy="757982"/>
            </a:xfrm>
            <a:prstGeom prst="rect">
              <a:avLst/>
            </a:prstGeom>
          </p:spPr>
        </p:pic>
      </p:grpSp>
      <p:pic>
        <p:nvPicPr>
          <p:cNvPr id="27" name="Picture 26" descr="A robot in a building&#10;&#10;Description automatically generated">
            <a:extLst>
              <a:ext uri="{FF2B5EF4-FFF2-40B4-BE49-F238E27FC236}">
                <a16:creationId xmlns:a16="http://schemas.microsoft.com/office/drawing/2014/main" id="{05428164-73A6-1BC9-EB29-956382538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8" y="706791"/>
            <a:ext cx="5783505" cy="433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1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A2810-D395-3A3F-F539-ABD5D1F6D4D1}"/>
              </a:ext>
            </a:extLst>
          </p:cNvPr>
          <p:cNvSpPr/>
          <p:nvPr/>
        </p:nvSpPr>
        <p:spPr>
          <a:xfrm>
            <a:off x="0" y="0"/>
            <a:ext cx="12192000" cy="38515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B469BE-E963-4A0E-D2DB-31B99940A313}"/>
              </a:ext>
            </a:extLst>
          </p:cNvPr>
          <p:cNvSpPr/>
          <p:nvPr/>
        </p:nvSpPr>
        <p:spPr>
          <a:xfrm>
            <a:off x="6650183" y="718128"/>
            <a:ext cx="4368800" cy="43688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white robot with black background&#10;&#10;Description automatically generated">
            <a:extLst>
              <a:ext uri="{FF2B5EF4-FFF2-40B4-BE49-F238E27FC236}">
                <a16:creationId xmlns:a16="http://schemas.microsoft.com/office/drawing/2014/main" id="{9E0359E7-CC8A-505D-96C3-9929BA61A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7" y="434234"/>
            <a:ext cx="5993237" cy="4136637"/>
          </a:xfrm>
          <a:prstGeom prst="rect">
            <a:avLst/>
          </a:prstGeom>
        </p:spPr>
      </p:pic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AAD17C6-5313-F62C-39AF-6548315BB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80" y="4886413"/>
            <a:ext cx="2751639" cy="1098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2E56B8-8475-2D03-D8BF-22CC9D64B950}"/>
              </a:ext>
            </a:extLst>
          </p:cNvPr>
          <p:cNvSpPr txBox="1"/>
          <p:nvPr/>
        </p:nvSpPr>
        <p:spPr>
          <a:xfrm>
            <a:off x="7400865" y="2204057"/>
            <a:ext cx="2867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THANK YOU!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869A3A-ED98-FB90-A4EF-B8A76207C9FD}"/>
              </a:ext>
            </a:extLst>
          </p:cNvPr>
          <p:cNvGrpSpPr/>
          <p:nvPr/>
        </p:nvGrpSpPr>
        <p:grpSpPr>
          <a:xfrm>
            <a:off x="6381164" y="6284255"/>
            <a:ext cx="1822593" cy="387221"/>
            <a:chOff x="3596931" y="6125409"/>
            <a:chExt cx="1822593" cy="387221"/>
          </a:xfrm>
        </p:grpSpPr>
        <p:pic>
          <p:nvPicPr>
            <p:cNvPr id="13" name="Graphic 12" descr="Telephone outline">
              <a:extLst>
                <a:ext uri="{FF2B5EF4-FFF2-40B4-BE49-F238E27FC236}">
                  <a16:creationId xmlns:a16="http://schemas.microsoft.com/office/drawing/2014/main" id="{7BF6A6F2-63F5-869E-7078-50EFBEC99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31F83C-AF14-F78E-9DCE-BFBD824819DC}"/>
                </a:ext>
              </a:extLst>
            </p:cNvPr>
            <p:cNvSpPr txBox="1"/>
            <p:nvPr/>
          </p:nvSpPr>
          <p:spPr>
            <a:xfrm>
              <a:off x="4001269" y="618051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D5916B3-AFAA-EC49-04DD-34B7CEC66E1A}"/>
              </a:ext>
            </a:extLst>
          </p:cNvPr>
          <p:cNvGrpSpPr/>
          <p:nvPr/>
        </p:nvGrpSpPr>
        <p:grpSpPr>
          <a:xfrm>
            <a:off x="6381164" y="5194422"/>
            <a:ext cx="5249342" cy="421458"/>
            <a:chOff x="3579812" y="5170178"/>
            <a:chExt cx="5249342" cy="4214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13746B-8AF7-A357-F354-D4C5115E27E5}"/>
                </a:ext>
              </a:extLst>
            </p:cNvPr>
            <p:cNvSpPr txBox="1"/>
            <p:nvPr/>
          </p:nvSpPr>
          <p:spPr>
            <a:xfrm>
              <a:off x="4001269" y="5265935"/>
              <a:ext cx="4827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17" name="Graphic 16" descr="Employee badge outline">
              <a:extLst>
                <a:ext uri="{FF2B5EF4-FFF2-40B4-BE49-F238E27FC236}">
                  <a16:creationId xmlns:a16="http://schemas.microsoft.com/office/drawing/2014/main" id="{99501413-E211-513F-288C-FF2883067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3444E0-0AEF-7E55-36E6-4CABBF2CEC14}"/>
              </a:ext>
            </a:extLst>
          </p:cNvPr>
          <p:cNvGrpSpPr/>
          <p:nvPr/>
        </p:nvGrpSpPr>
        <p:grpSpPr>
          <a:xfrm>
            <a:off x="6381164" y="5719235"/>
            <a:ext cx="5361533" cy="461665"/>
            <a:chOff x="3596931" y="5627548"/>
            <a:chExt cx="5361533" cy="4616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44CCEF-D452-94FF-C97A-454284B55328}"/>
                </a:ext>
              </a:extLst>
            </p:cNvPr>
            <p:cNvSpPr txBox="1"/>
            <p:nvPr/>
          </p:nvSpPr>
          <p:spPr>
            <a:xfrm>
              <a:off x="4001269" y="5627548"/>
              <a:ext cx="4957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Level 9, Thuy Loi 4 Building, 286-288 Nguyen Xi Street, Ward 13, Binh Thanh District, Ho Chi Minh City</a:t>
              </a:r>
            </a:p>
          </p:txBody>
        </p:sp>
        <p:pic>
          <p:nvPicPr>
            <p:cNvPr id="20" name="Graphic 19" descr="Building outline">
              <a:extLst>
                <a:ext uri="{FF2B5EF4-FFF2-40B4-BE49-F238E27FC236}">
                  <a16:creationId xmlns:a16="http://schemas.microsoft.com/office/drawing/2014/main" id="{B7440C55-F759-5BA8-F2DF-4BE5BA9AA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596931" y="5664770"/>
              <a:ext cx="387221" cy="38722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A23ABD-F8F1-BBF8-F8CF-94E03AD49194}"/>
              </a:ext>
            </a:extLst>
          </p:cNvPr>
          <p:cNvGrpSpPr/>
          <p:nvPr/>
        </p:nvGrpSpPr>
        <p:grpSpPr>
          <a:xfrm>
            <a:off x="8762052" y="6284255"/>
            <a:ext cx="2016785" cy="387221"/>
            <a:chOff x="6304369" y="6302172"/>
            <a:chExt cx="2016785" cy="387221"/>
          </a:xfrm>
        </p:grpSpPr>
        <p:pic>
          <p:nvPicPr>
            <p:cNvPr id="22" name="Graphic 21" descr="Internet outline">
              <a:extLst>
                <a:ext uri="{FF2B5EF4-FFF2-40B4-BE49-F238E27FC236}">
                  <a16:creationId xmlns:a16="http://schemas.microsoft.com/office/drawing/2014/main" id="{BB87ED63-5FC1-9F4E-2BD5-948E6ECE1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146F63-3904-1644-F374-1E6E37A34733}"/>
                </a:ext>
              </a:extLst>
            </p:cNvPr>
            <p:cNvSpPr txBox="1"/>
            <p:nvPr/>
          </p:nvSpPr>
          <p:spPr>
            <a:xfrm>
              <a:off x="6823102" y="6351414"/>
              <a:ext cx="149805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D3B35248-05C2-083F-BA7A-0DB77F931599}"/>
              </a:ext>
            </a:extLst>
          </p:cNvPr>
          <p:cNvSpPr/>
          <p:nvPr/>
        </p:nvSpPr>
        <p:spPr>
          <a:xfrm>
            <a:off x="6650183" y="624450"/>
            <a:ext cx="4368800" cy="43688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B214A33-287E-1EAB-2D51-9624CC1559B1}"/>
              </a:ext>
            </a:extLst>
          </p:cNvPr>
          <p:cNvSpPr/>
          <p:nvPr/>
        </p:nvSpPr>
        <p:spPr>
          <a:xfrm>
            <a:off x="6629178" y="783849"/>
            <a:ext cx="4368800" cy="4368800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17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6" grpId="0" animBg="1"/>
      <p:bldP spid="26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5351</TotalTime>
  <Words>2492</Words>
  <Application>Microsoft Office PowerPoint</Application>
  <PresentationFormat>Widescreen</PresentationFormat>
  <Paragraphs>297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Hoang Quyen</dc:creator>
  <cp:lastModifiedBy>Mobile-ID Helpdesk</cp:lastModifiedBy>
  <cp:revision>162</cp:revision>
  <dcterms:created xsi:type="dcterms:W3CDTF">2023-11-12T13:45:05Z</dcterms:created>
  <dcterms:modified xsi:type="dcterms:W3CDTF">2024-12-10T10:14:58Z</dcterms:modified>
</cp:coreProperties>
</file>